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Now Bold" charset="1" panose="00000800000000000000"/>
      <p:regular r:id="rId32"/>
    </p:embeddedFont>
    <p:embeddedFont>
      <p:font typeface="Glacial Indifference" charset="1" panose="00000000000000000000"/>
      <p:regular r:id="rId33"/>
    </p:embeddedFont>
    <p:embeddedFont>
      <p:font typeface="Glacial Indifference Bold" charset="1" panose="00000800000000000000"/>
      <p:regular r:id="rId34"/>
    </p:embeddedFont>
    <p:embeddedFont>
      <p:font typeface="Asap Condensed Bold" charset="1" panose="020F0806030202060203"/>
      <p:regular r:id="rId35"/>
    </p:embeddedFont>
    <p:embeddedFont>
      <p:font typeface="DM Sans Bold" charset="1" panose="00000000000000000000"/>
      <p:regular r:id="rId36"/>
    </p:embeddedFont>
    <p:embeddedFont>
      <p:font typeface="DM Sans" charset="1" panose="00000000000000000000"/>
      <p:regular r:id="rId37"/>
    </p:embeddedFont>
    <p:embeddedFont>
      <p:font typeface="Consolas Bold" charset="1" panose="020B0709020204030204"/>
      <p:regular r:id="rId38"/>
    </p:embeddedFont>
    <p:embeddedFont>
      <p:font typeface="Consolas" charset="1" panose="020B0609020204030204"/>
      <p:regular r:id="rId39"/>
    </p:embeddedFont>
    <p:embeddedFont>
      <p:font typeface="Dumondi Condensed Bold" charset="1" panose="00000000000000000000"/>
      <p:regular r:id="rId40"/>
    </p:embeddedFont>
    <p:embeddedFont>
      <p:font typeface="Dumondi Condensed" charset="1" panose="000000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6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6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6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6.pn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https://git-scm.com/downloads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Relationship Id="rId4" Target="../media/image15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48409">
            <a:off x="-1871927" y="7973496"/>
            <a:ext cx="6755091" cy="6130246"/>
          </a:xfrm>
          <a:custGeom>
            <a:avLst/>
            <a:gdLst/>
            <a:ahLst/>
            <a:cxnLst/>
            <a:rect r="r" b="b" t="t" l="l"/>
            <a:pathLst>
              <a:path h="6130246" w="6755091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23819">
            <a:off x="10214960" y="-5715833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1915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10369" y="3451303"/>
            <a:ext cx="10655387" cy="2255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31"/>
              </a:lnSpc>
            </a:pPr>
            <a:r>
              <a:rPr lang="en-US" sz="13307" b="true">
                <a:solidFill>
                  <a:srgbClr val="B100E8"/>
                </a:solidFill>
                <a:latin typeface="Now Bold"/>
                <a:ea typeface="Now Bold"/>
                <a:cs typeface="Now Bold"/>
                <a:sym typeface="Now Bold"/>
              </a:rPr>
              <a:t>GET SET GIT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78888" y="5302540"/>
            <a:ext cx="8547187" cy="1781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56"/>
              </a:lnSpc>
            </a:pPr>
            <a:r>
              <a:rPr lang="en-US" sz="10400" b="true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3.0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10369" y="5493040"/>
            <a:ext cx="8115300" cy="1181646"/>
            <a:chOff x="0" y="0"/>
            <a:chExt cx="10820400" cy="15755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89029" cy="1575489"/>
            </a:xfrm>
            <a:custGeom>
              <a:avLst/>
              <a:gdLst/>
              <a:ahLst/>
              <a:cxnLst/>
              <a:rect r="r" b="b" t="t" l="l"/>
              <a:pathLst>
                <a:path h="1575489" w="2389029">
                  <a:moveTo>
                    <a:pt x="0" y="0"/>
                  </a:moveTo>
                  <a:lnTo>
                    <a:pt x="2389029" y="0"/>
                  </a:lnTo>
                  <a:lnTo>
                    <a:pt x="2389029" y="1575489"/>
                  </a:lnTo>
                  <a:lnTo>
                    <a:pt x="0" y="1575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7742" t="0" r="-100617" b="-126212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464926" y="87957"/>
              <a:ext cx="9355474" cy="997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2"/>
                </a:lnSpc>
                <a:spcBef>
                  <a:spcPct val="0"/>
                </a:spcBef>
              </a:pPr>
              <a:r>
                <a:rPr lang="en-US" sz="4494" spc="-251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Google Developer Groups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193496" y="929236"/>
              <a:ext cx="2964873" cy="614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5"/>
                </a:lnSpc>
                <a:spcBef>
                  <a:spcPct val="0"/>
                </a:spcBef>
              </a:pPr>
              <a:r>
                <a:rPr lang="en-US" sz="2746" spc="-153">
                  <a:solidFill>
                    <a:srgbClr val="2B82F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On Campus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426068" y="1210968"/>
              <a:ext cx="147182" cy="152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24"/>
                </a:lnSpc>
                <a:spcBef>
                  <a:spcPct val="0"/>
                </a:spcBef>
              </a:pPr>
              <a:r>
                <a:rPr lang="en-US" b="true" sz="660" spc="-36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⚪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627152" y="961084"/>
              <a:ext cx="3667038" cy="614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8"/>
                </a:lnSpc>
                <a:spcBef>
                  <a:spcPct val="0"/>
                </a:spcBef>
              </a:pPr>
              <a:r>
                <a:rPr lang="en-US" sz="2748" spc="-153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UPES Dehradun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23370" y="8319513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1452271" y="5143500"/>
            <a:ext cx="4816075" cy="5758418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-50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0" y="10251441"/>
                  </a:moveTo>
                  <a:cubicBezTo>
                    <a:pt x="0" y="10284588"/>
                    <a:pt x="10668" y="10286874"/>
                    <a:pt x="38481" y="10286874"/>
                  </a:cubicBezTo>
                  <a:cubicBezTo>
                    <a:pt x="2893060" y="10286239"/>
                    <a:pt x="5747512" y="10286239"/>
                    <a:pt x="8602091" y="10286239"/>
                  </a:cubicBezTo>
                  <a:cubicBezTo>
                    <a:pt x="8606155" y="10272396"/>
                    <a:pt x="8599805" y="10259823"/>
                    <a:pt x="8596884" y="10246996"/>
                  </a:cubicBezTo>
                  <a:cubicBezTo>
                    <a:pt x="8471408" y="9685402"/>
                    <a:pt x="8345805" y="9123935"/>
                    <a:pt x="8219948" y="8562467"/>
                  </a:cubicBezTo>
                  <a:cubicBezTo>
                    <a:pt x="8040497" y="7761986"/>
                    <a:pt x="7860665" y="6961633"/>
                    <a:pt x="7681341" y="6161151"/>
                  </a:cubicBezTo>
                  <a:cubicBezTo>
                    <a:pt x="7459853" y="5172583"/>
                    <a:pt x="7238873" y="4184015"/>
                    <a:pt x="7017512" y="3195574"/>
                  </a:cubicBezTo>
                  <a:cubicBezTo>
                    <a:pt x="6792595" y="2191385"/>
                    <a:pt x="6567551" y="1187323"/>
                    <a:pt x="6341999" y="183261"/>
                  </a:cubicBezTo>
                  <a:cubicBezTo>
                    <a:pt x="6328283" y="122174"/>
                    <a:pt x="6319520" y="59690"/>
                    <a:pt x="6297295" y="635"/>
                  </a:cubicBezTo>
                  <a:cubicBezTo>
                    <a:pt x="4210939" y="635"/>
                    <a:pt x="2124583" y="635"/>
                    <a:pt x="38227" y="0"/>
                  </a:cubicBezTo>
                  <a:cubicBezTo>
                    <a:pt x="9906" y="0"/>
                    <a:pt x="254" y="3429"/>
                    <a:pt x="254" y="35814"/>
                  </a:cubicBezTo>
                  <a:cubicBezTo>
                    <a:pt x="1016" y="3441066"/>
                    <a:pt x="1016" y="6846317"/>
                    <a:pt x="0" y="10251441"/>
                  </a:cubicBezTo>
                  <a:close/>
                </a:path>
              </a:pathLst>
            </a:custGeom>
            <a:blipFill>
              <a:blip r:embed="rId5"/>
              <a:stretch>
                <a:fillRect l="-3092" t="-20545" r="0" b="-2563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23512" y="831850"/>
            <a:ext cx="14379183" cy="8198284"/>
            <a:chOff x="0" y="0"/>
            <a:chExt cx="4145391" cy="23634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45391" cy="2363493"/>
            </a:xfrm>
            <a:custGeom>
              <a:avLst/>
              <a:gdLst/>
              <a:ahLst/>
              <a:cxnLst/>
              <a:rect r="r" b="b" t="t" l="l"/>
              <a:pathLst>
                <a:path h="2363493" w="4145391">
                  <a:moveTo>
                    <a:pt x="53841" y="0"/>
                  </a:moveTo>
                  <a:lnTo>
                    <a:pt x="4091549" y="0"/>
                  </a:lnTo>
                  <a:cubicBezTo>
                    <a:pt x="4121285" y="0"/>
                    <a:pt x="4145391" y="24106"/>
                    <a:pt x="4145391" y="53841"/>
                  </a:cubicBezTo>
                  <a:lnTo>
                    <a:pt x="4145391" y="2309651"/>
                  </a:lnTo>
                  <a:cubicBezTo>
                    <a:pt x="4145391" y="2323931"/>
                    <a:pt x="4139718" y="2337626"/>
                    <a:pt x="4129621" y="2347723"/>
                  </a:cubicBezTo>
                  <a:cubicBezTo>
                    <a:pt x="4119524" y="2357820"/>
                    <a:pt x="4105829" y="2363493"/>
                    <a:pt x="4091549" y="2363493"/>
                  </a:cubicBezTo>
                  <a:lnTo>
                    <a:pt x="53841" y="2363493"/>
                  </a:lnTo>
                  <a:cubicBezTo>
                    <a:pt x="39562" y="2363493"/>
                    <a:pt x="25867" y="2357820"/>
                    <a:pt x="15770" y="2347723"/>
                  </a:cubicBezTo>
                  <a:cubicBezTo>
                    <a:pt x="5673" y="2337626"/>
                    <a:pt x="0" y="2323931"/>
                    <a:pt x="0" y="2309651"/>
                  </a:cubicBezTo>
                  <a:lnTo>
                    <a:pt x="0" y="53841"/>
                  </a:lnTo>
                  <a:cubicBezTo>
                    <a:pt x="0" y="39562"/>
                    <a:pt x="5673" y="25867"/>
                    <a:pt x="15770" y="15770"/>
                  </a:cubicBezTo>
                  <a:cubicBezTo>
                    <a:pt x="25867" y="5673"/>
                    <a:pt x="39562" y="0"/>
                    <a:pt x="53841" y="0"/>
                  </a:cubicBezTo>
                  <a:close/>
                </a:path>
              </a:pathLst>
            </a:custGeom>
            <a:solidFill>
              <a:srgbClr val="737086">
                <a:alpha val="31765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4145391" cy="2373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042456" y="2980283"/>
            <a:ext cx="8336437" cy="5567829"/>
          </a:xfrm>
          <a:custGeom>
            <a:avLst/>
            <a:gdLst/>
            <a:ahLst/>
            <a:cxnLst/>
            <a:rect r="r" b="b" t="t" l="l"/>
            <a:pathLst>
              <a:path h="5567829" w="8336437">
                <a:moveTo>
                  <a:pt x="0" y="0"/>
                </a:moveTo>
                <a:lnTo>
                  <a:pt x="8336438" y="0"/>
                </a:lnTo>
                <a:lnTo>
                  <a:pt x="8336438" y="5567830"/>
                </a:lnTo>
                <a:lnTo>
                  <a:pt x="0" y="5567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824" r="0" b="-4105"/>
            </a:stretch>
          </a:blipFill>
          <a:ln w="47625" cap="rnd">
            <a:solidFill>
              <a:srgbClr val="4952F5"/>
            </a:solidFill>
            <a:prstDash val="solid"/>
            <a:round/>
          </a:ln>
        </p:spPr>
      </p:sp>
      <p:sp>
        <p:nvSpPr>
          <p:cNvPr name="TextBox 10" id="10"/>
          <p:cNvSpPr txBox="true"/>
          <p:nvPr/>
        </p:nvSpPr>
        <p:spPr>
          <a:xfrm rot="0">
            <a:off x="5678148" y="1462273"/>
            <a:ext cx="6893603" cy="77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3"/>
              </a:lnSpc>
            </a:pPr>
            <a:r>
              <a:rPr lang="en-US" b="true" sz="4466" spc="437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COLLABORATION</a:t>
            </a:r>
          </a:p>
        </p:txBody>
      </p:sp>
    </p:spTree>
  </p:cSld>
  <p:clrMapOvr>
    <a:masterClrMapping/>
  </p:clrMapOvr>
  <p:transition spd="slow">
    <p:push dir="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23370" y="8319513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1322609" y="4684759"/>
            <a:ext cx="5016521" cy="5998084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-50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0" y="10251441"/>
                  </a:moveTo>
                  <a:cubicBezTo>
                    <a:pt x="0" y="10284588"/>
                    <a:pt x="10668" y="10286874"/>
                    <a:pt x="38481" y="10286874"/>
                  </a:cubicBezTo>
                  <a:cubicBezTo>
                    <a:pt x="2893060" y="10286239"/>
                    <a:pt x="5747512" y="10286239"/>
                    <a:pt x="8602091" y="10286239"/>
                  </a:cubicBezTo>
                  <a:cubicBezTo>
                    <a:pt x="8606155" y="10272396"/>
                    <a:pt x="8599805" y="10259823"/>
                    <a:pt x="8596884" y="10246996"/>
                  </a:cubicBezTo>
                  <a:cubicBezTo>
                    <a:pt x="8471408" y="9685402"/>
                    <a:pt x="8345805" y="9123935"/>
                    <a:pt x="8219948" y="8562467"/>
                  </a:cubicBezTo>
                  <a:cubicBezTo>
                    <a:pt x="8040497" y="7761986"/>
                    <a:pt x="7860665" y="6961633"/>
                    <a:pt x="7681341" y="6161151"/>
                  </a:cubicBezTo>
                  <a:cubicBezTo>
                    <a:pt x="7459853" y="5172583"/>
                    <a:pt x="7238873" y="4184015"/>
                    <a:pt x="7017512" y="3195574"/>
                  </a:cubicBezTo>
                  <a:cubicBezTo>
                    <a:pt x="6792595" y="2191385"/>
                    <a:pt x="6567551" y="1187323"/>
                    <a:pt x="6341999" y="183261"/>
                  </a:cubicBezTo>
                  <a:cubicBezTo>
                    <a:pt x="6328283" y="122174"/>
                    <a:pt x="6319520" y="59690"/>
                    <a:pt x="6297295" y="635"/>
                  </a:cubicBezTo>
                  <a:cubicBezTo>
                    <a:pt x="4210939" y="635"/>
                    <a:pt x="2124583" y="635"/>
                    <a:pt x="38227" y="0"/>
                  </a:cubicBezTo>
                  <a:cubicBezTo>
                    <a:pt x="9906" y="0"/>
                    <a:pt x="254" y="3429"/>
                    <a:pt x="254" y="35814"/>
                  </a:cubicBezTo>
                  <a:cubicBezTo>
                    <a:pt x="1016" y="3441066"/>
                    <a:pt x="1016" y="6846317"/>
                    <a:pt x="0" y="10251441"/>
                  </a:cubicBezTo>
                  <a:close/>
                </a:path>
              </a:pathLst>
            </a:custGeom>
            <a:blipFill>
              <a:blip r:embed="rId5"/>
              <a:stretch>
                <a:fillRect l="0" t="0" r="-3092" b="-4618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23512" y="1044358"/>
            <a:ext cx="14379183" cy="8198284"/>
            <a:chOff x="0" y="0"/>
            <a:chExt cx="4145391" cy="23634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45391" cy="2363493"/>
            </a:xfrm>
            <a:custGeom>
              <a:avLst/>
              <a:gdLst/>
              <a:ahLst/>
              <a:cxnLst/>
              <a:rect r="r" b="b" t="t" l="l"/>
              <a:pathLst>
                <a:path h="2363493" w="4145391">
                  <a:moveTo>
                    <a:pt x="53841" y="0"/>
                  </a:moveTo>
                  <a:lnTo>
                    <a:pt x="4091549" y="0"/>
                  </a:lnTo>
                  <a:cubicBezTo>
                    <a:pt x="4121285" y="0"/>
                    <a:pt x="4145391" y="24106"/>
                    <a:pt x="4145391" y="53841"/>
                  </a:cubicBezTo>
                  <a:lnTo>
                    <a:pt x="4145391" y="2309651"/>
                  </a:lnTo>
                  <a:cubicBezTo>
                    <a:pt x="4145391" y="2323931"/>
                    <a:pt x="4139718" y="2337626"/>
                    <a:pt x="4129621" y="2347723"/>
                  </a:cubicBezTo>
                  <a:cubicBezTo>
                    <a:pt x="4119524" y="2357820"/>
                    <a:pt x="4105829" y="2363493"/>
                    <a:pt x="4091549" y="2363493"/>
                  </a:cubicBezTo>
                  <a:lnTo>
                    <a:pt x="53841" y="2363493"/>
                  </a:lnTo>
                  <a:cubicBezTo>
                    <a:pt x="39562" y="2363493"/>
                    <a:pt x="25867" y="2357820"/>
                    <a:pt x="15770" y="2347723"/>
                  </a:cubicBezTo>
                  <a:cubicBezTo>
                    <a:pt x="5673" y="2337626"/>
                    <a:pt x="0" y="2323931"/>
                    <a:pt x="0" y="2309651"/>
                  </a:cubicBezTo>
                  <a:lnTo>
                    <a:pt x="0" y="53841"/>
                  </a:lnTo>
                  <a:cubicBezTo>
                    <a:pt x="0" y="39562"/>
                    <a:pt x="5673" y="25867"/>
                    <a:pt x="15770" y="15770"/>
                  </a:cubicBezTo>
                  <a:cubicBezTo>
                    <a:pt x="25867" y="5673"/>
                    <a:pt x="39562" y="0"/>
                    <a:pt x="53841" y="0"/>
                  </a:cubicBezTo>
                  <a:close/>
                </a:path>
              </a:pathLst>
            </a:custGeom>
            <a:solidFill>
              <a:srgbClr val="737086">
                <a:alpha val="31765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4145391" cy="2373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663382" y="2540158"/>
            <a:ext cx="4961236" cy="6294105"/>
          </a:xfrm>
          <a:custGeom>
            <a:avLst/>
            <a:gdLst/>
            <a:ahLst/>
            <a:cxnLst/>
            <a:rect r="r" b="b" t="t" l="l"/>
            <a:pathLst>
              <a:path h="6294105" w="4961236">
                <a:moveTo>
                  <a:pt x="0" y="0"/>
                </a:moveTo>
                <a:lnTo>
                  <a:pt x="4961236" y="0"/>
                </a:lnTo>
                <a:lnTo>
                  <a:pt x="4961236" y="6294105"/>
                </a:lnTo>
                <a:lnTo>
                  <a:pt x="0" y="6294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4952F5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5678148" y="1414648"/>
            <a:ext cx="6893603" cy="77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3"/>
              </a:lnSpc>
            </a:pPr>
            <a:r>
              <a:rPr lang="en-US" b="true" sz="4466" spc="437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VERSION CONTROL</a:t>
            </a:r>
          </a:p>
        </p:txBody>
      </p:sp>
    </p:spTree>
  </p:cSld>
  <p:clrMapOvr>
    <a:masterClrMapping/>
  </p:clrMapOvr>
  <p:transition spd="med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23370" y="8319513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1490463" y="5143500"/>
            <a:ext cx="4816075" cy="5758418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-50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0" y="10251441"/>
                  </a:moveTo>
                  <a:cubicBezTo>
                    <a:pt x="0" y="10284588"/>
                    <a:pt x="10668" y="10286874"/>
                    <a:pt x="38481" y="10286874"/>
                  </a:cubicBezTo>
                  <a:cubicBezTo>
                    <a:pt x="2893060" y="10286239"/>
                    <a:pt x="5747512" y="10286239"/>
                    <a:pt x="8602091" y="10286239"/>
                  </a:cubicBezTo>
                  <a:cubicBezTo>
                    <a:pt x="8606155" y="10272396"/>
                    <a:pt x="8599805" y="10259823"/>
                    <a:pt x="8596884" y="10246996"/>
                  </a:cubicBezTo>
                  <a:cubicBezTo>
                    <a:pt x="8471408" y="9685402"/>
                    <a:pt x="8345805" y="9123935"/>
                    <a:pt x="8219948" y="8562467"/>
                  </a:cubicBezTo>
                  <a:cubicBezTo>
                    <a:pt x="8040497" y="7761986"/>
                    <a:pt x="7860665" y="6961633"/>
                    <a:pt x="7681341" y="6161151"/>
                  </a:cubicBezTo>
                  <a:cubicBezTo>
                    <a:pt x="7459853" y="5172583"/>
                    <a:pt x="7238873" y="4184015"/>
                    <a:pt x="7017512" y="3195574"/>
                  </a:cubicBezTo>
                  <a:cubicBezTo>
                    <a:pt x="6792595" y="2191385"/>
                    <a:pt x="6567551" y="1187323"/>
                    <a:pt x="6341999" y="183261"/>
                  </a:cubicBezTo>
                  <a:cubicBezTo>
                    <a:pt x="6328283" y="122174"/>
                    <a:pt x="6319520" y="59690"/>
                    <a:pt x="6297295" y="635"/>
                  </a:cubicBezTo>
                  <a:cubicBezTo>
                    <a:pt x="4210939" y="635"/>
                    <a:pt x="2124583" y="635"/>
                    <a:pt x="38227" y="0"/>
                  </a:cubicBezTo>
                  <a:cubicBezTo>
                    <a:pt x="9906" y="0"/>
                    <a:pt x="254" y="3429"/>
                    <a:pt x="254" y="35814"/>
                  </a:cubicBezTo>
                  <a:cubicBezTo>
                    <a:pt x="1016" y="3441066"/>
                    <a:pt x="1016" y="6846317"/>
                    <a:pt x="0" y="10251441"/>
                  </a:cubicBezTo>
                  <a:close/>
                </a:path>
              </a:pathLst>
            </a:custGeom>
            <a:blipFill>
              <a:blip r:embed="rId5"/>
              <a:stretch>
                <a:fillRect l="-3092" t="-20545" r="0" b="-2563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23512" y="1044358"/>
            <a:ext cx="14379183" cy="8198284"/>
            <a:chOff x="0" y="0"/>
            <a:chExt cx="4145391" cy="23634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45391" cy="2363493"/>
            </a:xfrm>
            <a:custGeom>
              <a:avLst/>
              <a:gdLst/>
              <a:ahLst/>
              <a:cxnLst/>
              <a:rect r="r" b="b" t="t" l="l"/>
              <a:pathLst>
                <a:path h="2363493" w="4145391">
                  <a:moveTo>
                    <a:pt x="53841" y="0"/>
                  </a:moveTo>
                  <a:lnTo>
                    <a:pt x="4091549" y="0"/>
                  </a:lnTo>
                  <a:cubicBezTo>
                    <a:pt x="4121285" y="0"/>
                    <a:pt x="4145391" y="24106"/>
                    <a:pt x="4145391" y="53841"/>
                  </a:cubicBezTo>
                  <a:lnTo>
                    <a:pt x="4145391" y="2309651"/>
                  </a:lnTo>
                  <a:cubicBezTo>
                    <a:pt x="4145391" y="2323931"/>
                    <a:pt x="4139718" y="2337626"/>
                    <a:pt x="4129621" y="2347723"/>
                  </a:cubicBezTo>
                  <a:cubicBezTo>
                    <a:pt x="4119524" y="2357820"/>
                    <a:pt x="4105829" y="2363493"/>
                    <a:pt x="4091549" y="2363493"/>
                  </a:cubicBezTo>
                  <a:lnTo>
                    <a:pt x="53841" y="2363493"/>
                  </a:lnTo>
                  <a:cubicBezTo>
                    <a:pt x="39562" y="2363493"/>
                    <a:pt x="25867" y="2357820"/>
                    <a:pt x="15770" y="2347723"/>
                  </a:cubicBezTo>
                  <a:cubicBezTo>
                    <a:pt x="5673" y="2337626"/>
                    <a:pt x="0" y="2323931"/>
                    <a:pt x="0" y="2309651"/>
                  </a:cubicBezTo>
                  <a:lnTo>
                    <a:pt x="0" y="53841"/>
                  </a:lnTo>
                  <a:cubicBezTo>
                    <a:pt x="0" y="39562"/>
                    <a:pt x="5673" y="25867"/>
                    <a:pt x="15770" y="15770"/>
                  </a:cubicBezTo>
                  <a:cubicBezTo>
                    <a:pt x="25867" y="5673"/>
                    <a:pt x="39562" y="0"/>
                    <a:pt x="53841" y="0"/>
                  </a:cubicBezTo>
                  <a:close/>
                </a:path>
              </a:pathLst>
            </a:custGeom>
            <a:solidFill>
              <a:srgbClr val="737086">
                <a:alpha val="31765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4145391" cy="2373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072218" y="2811189"/>
            <a:ext cx="8143564" cy="5934622"/>
          </a:xfrm>
          <a:custGeom>
            <a:avLst/>
            <a:gdLst/>
            <a:ahLst/>
            <a:cxnLst/>
            <a:rect r="r" b="b" t="t" l="l"/>
            <a:pathLst>
              <a:path h="5934622" w="8143564">
                <a:moveTo>
                  <a:pt x="0" y="0"/>
                </a:moveTo>
                <a:lnTo>
                  <a:pt x="8143564" y="0"/>
                </a:lnTo>
                <a:lnTo>
                  <a:pt x="8143564" y="5934622"/>
                </a:lnTo>
                <a:lnTo>
                  <a:pt x="0" y="5934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4952F5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5678148" y="1414648"/>
            <a:ext cx="6893603" cy="77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3"/>
              </a:lnSpc>
            </a:pPr>
            <a:r>
              <a:rPr lang="en-US" b="true" sz="4466" spc="437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CONFLICT &amp; MERGE</a:t>
            </a:r>
          </a:p>
        </p:txBody>
      </p:sp>
    </p:spTree>
  </p:cSld>
  <p:clrMapOvr>
    <a:masterClrMapping/>
  </p:clrMapOvr>
  <p:transition spd="med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39888" y="-5722705"/>
            <a:ext cx="11445409" cy="11445409"/>
          </a:xfrm>
          <a:custGeom>
            <a:avLst/>
            <a:gdLst/>
            <a:ahLst/>
            <a:cxnLst/>
            <a:rect r="r" b="b" t="t" l="l"/>
            <a:pathLst>
              <a:path h="11445409" w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829643" y="6244472"/>
            <a:ext cx="8403333" cy="8403333"/>
          </a:xfrm>
          <a:custGeom>
            <a:avLst/>
            <a:gdLst/>
            <a:ahLst/>
            <a:cxnLst/>
            <a:rect r="r" b="b" t="t" l="l"/>
            <a:pathLst>
              <a:path h="8403333" w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261335" y="3748112"/>
            <a:ext cx="7822480" cy="2790775"/>
            <a:chOff x="0" y="0"/>
            <a:chExt cx="2060242" cy="7350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60242" cy="735019"/>
            </a:xfrm>
            <a:custGeom>
              <a:avLst/>
              <a:gdLst/>
              <a:ahLst/>
              <a:cxnLst/>
              <a:rect r="r" b="b" t="t" l="l"/>
              <a:pathLst>
                <a:path h="735019" w="2060242">
                  <a:moveTo>
                    <a:pt x="0" y="0"/>
                  </a:moveTo>
                  <a:lnTo>
                    <a:pt x="2060242" y="0"/>
                  </a:lnTo>
                  <a:lnTo>
                    <a:pt x="2060242" y="735019"/>
                  </a:lnTo>
                  <a:lnTo>
                    <a:pt x="0" y="735019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060242" cy="744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b="true" sz="2845" spc="278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We’ll be screensharing our screen</a:t>
              </a:r>
            </a:p>
            <a:p>
              <a:pPr algn="ctr">
                <a:lnSpc>
                  <a:spcPts val="3500"/>
                </a:lnSpc>
              </a:pPr>
              <a:r>
                <a:rPr lang="en-US" b="true" sz="2845" spc="278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KINDLY KEEP FOLLOWING</a:t>
              </a:r>
            </a:p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791066" y="1676154"/>
            <a:ext cx="10705868" cy="95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8"/>
              </a:lnSpc>
              <a:spcBef>
                <a:spcPct val="0"/>
              </a:spcBef>
            </a:pPr>
            <a:r>
              <a:rPr lang="en-US" b="true" sz="558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Creating a GITHUB account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408040" y="4510112"/>
            <a:ext cx="6881470" cy="10137692"/>
          </a:xfrm>
          <a:custGeom>
            <a:avLst/>
            <a:gdLst/>
            <a:ahLst/>
            <a:cxnLst/>
            <a:rect r="r" b="b" t="t" l="l"/>
            <a:pathLst>
              <a:path h="10137692" w="6881470">
                <a:moveTo>
                  <a:pt x="0" y="0"/>
                </a:moveTo>
                <a:lnTo>
                  <a:pt x="6881471" y="0"/>
                </a:lnTo>
                <a:lnTo>
                  <a:pt x="6881471" y="10137693"/>
                </a:lnTo>
                <a:lnTo>
                  <a:pt x="0" y="101376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26" t="0" r="-301" b="-200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73689" y="5645735"/>
            <a:ext cx="1799483" cy="1197474"/>
          </a:xfrm>
          <a:custGeom>
            <a:avLst/>
            <a:gdLst/>
            <a:ahLst/>
            <a:cxnLst/>
            <a:rect r="r" b="b" t="t" l="l"/>
            <a:pathLst>
              <a:path h="1197474" w="1799483">
                <a:moveTo>
                  <a:pt x="0" y="0"/>
                </a:moveTo>
                <a:lnTo>
                  <a:pt x="1799483" y="0"/>
                </a:lnTo>
                <a:lnTo>
                  <a:pt x="1799483" y="1197474"/>
                </a:lnTo>
                <a:lnTo>
                  <a:pt x="0" y="11974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med">
    <p:push dir="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23370" y="8319513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1557138" y="5143500"/>
            <a:ext cx="4816075" cy="5758418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-50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0" y="10251441"/>
                  </a:moveTo>
                  <a:cubicBezTo>
                    <a:pt x="0" y="10284588"/>
                    <a:pt x="10668" y="10286874"/>
                    <a:pt x="38481" y="10286874"/>
                  </a:cubicBezTo>
                  <a:cubicBezTo>
                    <a:pt x="2893060" y="10286239"/>
                    <a:pt x="5747512" y="10286239"/>
                    <a:pt x="8602091" y="10286239"/>
                  </a:cubicBezTo>
                  <a:cubicBezTo>
                    <a:pt x="8606155" y="10272396"/>
                    <a:pt x="8599805" y="10259823"/>
                    <a:pt x="8596884" y="10246996"/>
                  </a:cubicBezTo>
                  <a:cubicBezTo>
                    <a:pt x="8471408" y="9685402"/>
                    <a:pt x="8345805" y="9123935"/>
                    <a:pt x="8219948" y="8562467"/>
                  </a:cubicBezTo>
                  <a:cubicBezTo>
                    <a:pt x="8040497" y="7761986"/>
                    <a:pt x="7860665" y="6961633"/>
                    <a:pt x="7681341" y="6161151"/>
                  </a:cubicBezTo>
                  <a:cubicBezTo>
                    <a:pt x="7459853" y="5172583"/>
                    <a:pt x="7238873" y="4184015"/>
                    <a:pt x="7017512" y="3195574"/>
                  </a:cubicBezTo>
                  <a:cubicBezTo>
                    <a:pt x="6792595" y="2191385"/>
                    <a:pt x="6567551" y="1187323"/>
                    <a:pt x="6341999" y="183261"/>
                  </a:cubicBezTo>
                  <a:cubicBezTo>
                    <a:pt x="6328283" y="122174"/>
                    <a:pt x="6319520" y="59690"/>
                    <a:pt x="6297295" y="635"/>
                  </a:cubicBezTo>
                  <a:cubicBezTo>
                    <a:pt x="4210939" y="635"/>
                    <a:pt x="2124583" y="635"/>
                    <a:pt x="38227" y="0"/>
                  </a:cubicBezTo>
                  <a:cubicBezTo>
                    <a:pt x="9906" y="0"/>
                    <a:pt x="254" y="3429"/>
                    <a:pt x="254" y="35814"/>
                  </a:cubicBezTo>
                  <a:cubicBezTo>
                    <a:pt x="1016" y="3441066"/>
                    <a:pt x="1016" y="6846317"/>
                    <a:pt x="0" y="10251441"/>
                  </a:cubicBezTo>
                  <a:close/>
                </a:path>
              </a:pathLst>
            </a:custGeom>
            <a:blipFill>
              <a:blip r:embed="rId5"/>
              <a:stretch>
                <a:fillRect l="-3092" t="-20545" r="0" b="-2563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23512" y="1044358"/>
            <a:ext cx="14379183" cy="8198284"/>
            <a:chOff x="0" y="0"/>
            <a:chExt cx="4145391" cy="23634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45391" cy="2363493"/>
            </a:xfrm>
            <a:custGeom>
              <a:avLst/>
              <a:gdLst/>
              <a:ahLst/>
              <a:cxnLst/>
              <a:rect r="r" b="b" t="t" l="l"/>
              <a:pathLst>
                <a:path h="2363493" w="4145391">
                  <a:moveTo>
                    <a:pt x="53841" y="0"/>
                  </a:moveTo>
                  <a:lnTo>
                    <a:pt x="4091549" y="0"/>
                  </a:lnTo>
                  <a:cubicBezTo>
                    <a:pt x="4121285" y="0"/>
                    <a:pt x="4145391" y="24106"/>
                    <a:pt x="4145391" y="53841"/>
                  </a:cubicBezTo>
                  <a:lnTo>
                    <a:pt x="4145391" y="2309651"/>
                  </a:lnTo>
                  <a:cubicBezTo>
                    <a:pt x="4145391" y="2323931"/>
                    <a:pt x="4139718" y="2337626"/>
                    <a:pt x="4129621" y="2347723"/>
                  </a:cubicBezTo>
                  <a:cubicBezTo>
                    <a:pt x="4119524" y="2357820"/>
                    <a:pt x="4105829" y="2363493"/>
                    <a:pt x="4091549" y="2363493"/>
                  </a:cubicBezTo>
                  <a:lnTo>
                    <a:pt x="53841" y="2363493"/>
                  </a:lnTo>
                  <a:cubicBezTo>
                    <a:pt x="39562" y="2363493"/>
                    <a:pt x="25867" y="2357820"/>
                    <a:pt x="15770" y="2347723"/>
                  </a:cubicBezTo>
                  <a:cubicBezTo>
                    <a:pt x="5673" y="2337626"/>
                    <a:pt x="0" y="2323931"/>
                    <a:pt x="0" y="2309651"/>
                  </a:cubicBezTo>
                  <a:lnTo>
                    <a:pt x="0" y="53841"/>
                  </a:lnTo>
                  <a:cubicBezTo>
                    <a:pt x="0" y="39562"/>
                    <a:pt x="5673" y="25867"/>
                    <a:pt x="15770" y="15770"/>
                  </a:cubicBezTo>
                  <a:cubicBezTo>
                    <a:pt x="25867" y="5673"/>
                    <a:pt x="39562" y="0"/>
                    <a:pt x="53841" y="0"/>
                  </a:cubicBezTo>
                  <a:close/>
                </a:path>
              </a:pathLst>
            </a:custGeom>
            <a:solidFill>
              <a:srgbClr val="737086">
                <a:alpha val="31765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4145391" cy="2373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678148" y="1414648"/>
            <a:ext cx="6893603" cy="773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3"/>
              </a:lnSpc>
            </a:pPr>
            <a:r>
              <a:rPr lang="en-US" b="true" sz="4466" spc="437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GIT INSTALLATION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325613" y="3938496"/>
            <a:ext cx="2410007" cy="2410007"/>
          </a:xfrm>
          <a:custGeom>
            <a:avLst/>
            <a:gdLst/>
            <a:ahLst/>
            <a:cxnLst/>
            <a:rect r="r" b="b" t="t" l="l"/>
            <a:pathLst>
              <a:path h="2410007" w="2410007">
                <a:moveTo>
                  <a:pt x="0" y="0"/>
                </a:moveTo>
                <a:lnTo>
                  <a:pt x="2410007" y="0"/>
                </a:lnTo>
                <a:lnTo>
                  <a:pt x="2410007" y="2410008"/>
                </a:lnTo>
                <a:lnTo>
                  <a:pt x="0" y="2410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11558" y="5010164"/>
            <a:ext cx="5910852" cy="613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6"/>
              </a:lnSpc>
            </a:pPr>
            <a:r>
              <a:rPr lang="en-US" b="true" sz="4294" spc="94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  <a:hlinkClick r:id="rId8" tooltip="https://git-scm.com/downloads"/>
              </a:rPr>
              <a:t>https://git-scm.com/downloads</a:t>
            </a:r>
          </a:p>
        </p:txBody>
      </p:sp>
    </p:spTree>
  </p:cSld>
  <p:clrMapOvr>
    <a:masterClrMapping/>
  </p:clrMapOvr>
  <p:transition spd="fast">
    <p:circl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992"/>
                </a:lnSpc>
              </a:pPr>
            </a:p>
            <a:p>
              <a:pPr algn="ctr">
                <a:lnSpc>
                  <a:spcPts val="3377"/>
                </a:lnSpc>
              </a:pPr>
              <a:r>
                <a:rPr lang="en-US" sz="2745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622292" y="1857575"/>
            <a:ext cx="2336548" cy="2138627"/>
            <a:chOff x="0" y="0"/>
            <a:chExt cx="888021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8021" cy="812800"/>
            </a:xfrm>
            <a:custGeom>
              <a:avLst/>
              <a:gdLst/>
              <a:ahLst/>
              <a:cxnLst/>
              <a:rect r="r" b="b" t="t" l="l"/>
              <a:pathLst>
                <a:path h="812800" w="888021">
                  <a:moveTo>
                    <a:pt x="444011" y="0"/>
                  </a:moveTo>
                  <a:cubicBezTo>
                    <a:pt x="198790" y="0"/>
                    <a:pt x="0" y="181951"/>
                    <a:pt x="0" y="406400"/>
                  </a:cubicBezTo>
                  <a:cubicBezTo>
                    <a:pt x="0" y="630849"/>
                    <a:pt x="198790" y="812800"/>
                    <a:pt x="444011" y="812800"/>
                  </a:cubicBezTo>
                  <a:cubicBezTo>
                    <a:pt x="689231" y="812800"/>
                    <a:pt x="888021" y="630849"/>
                    <a:pt x="888021" y="406400"/>
                  </a:cubicBezTo>
                  <a:cubicBezTo>
                    <a:pt x="888021" y="181951"/>
                    <a:pt x="689231" y="0"/>
                    <a:pt x="44401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83252" y="9525"/>
              <a:ext cx="721517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  <a:r>
                <a:rPr lang="en-US" sz="2545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cd </a:t>
              </a:r>
            </a:p>
            <a:p>
              <a:pPr algn="ctr">
                <a:lnSpc>
                  <a:spcPts val="3131"/>
                </a:lnSpc>
              </a:pPr>
              <a:r>
                <a:rPr lang="en-US" sz="2545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change directory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82237" y="1890599"/>
            <a:ext cx="2323527" cy="2154039"/>
            <a:chOff x="0" y="0"/>
            <a:chExt cx="911015" cy="8445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11015" cy="844561"/>
            </a:xfrm>
            <a:custGeom>
              <a:avLst/>
              <a:gdLst/>
              <a:ahLst/>
              <a:cxnLst/>
              <a:rect r="r" b="b" t="t" l="l"/>
              <a:pathLst>
                <a:path h="844561" w="911015">
                  <a:moveTo>
                    <a:pt x="455507" y="0"/>
                  </a:moveTo>
                  <a:cubicBezTo>
                    <a:pt x="203938" y="0"/>
                    <a:pt x="0" y="189062"/>
                    <a:pt x="0" y="422281"/>
                  </a:cubicBezTo>
                  <a:cubicBezTo>
                    <a:pt x="0" y="655500"/>
                    <a:pt x="203938" y="844561"/>
                    <a:pt x="455507" y="844561"/>
                  </a:cubicBezTo>
                  <a:cubicBezTo>
                    <a:pt x="707077" y="844561"/>
                    <a:pt x="911015" y="655500"/>
                    <a:pt x="911015" y="422281"/>
                  </a:cubicBezTo>
                  <a:cubicBezTo>
                    <a:pt x="911015" y="189062"/>
                    <a:pt x="707077" y="0"/>
                    <a:pt x="4555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85408" y="12503"/>
              <a:ext cx="740199" cy="752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  <a:r>
                <a:rPr lang="en-US" sz="2545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ls</a:t>
              </a:r>
            </a:p>
            <a:p>
              <a:pPr algn="ctr">
                <a:lnSpc>
                  <a:spcPts val="3131"/>
                </a:lnSpc>
              </a:pPr>
              <a:r>
                <a:rPr lang="en-US" sz="2545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List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308380" y="-5722705"/>
            <a:ext cx="10176918" cy="10176918"/>
          </a:xfrm>
          <a:custGeom>
            <a:avLst/>
            <a:gdLst/>
            <a:ahLst/>
            <a:cxnLst/>
            <a:rect r="r" b="b" t="t" l="l"/>
            <a:pathLst>
              <a:path h="10176918" w="10176918">
                <a:moveTo>
                  <a:pt x="0" y="0"/>
                </a:moveTo>
                <a:lnTo>
                  <a:pt x="10176918" y="0"/>
                </a:lnTo>
                <a:lnTo>
                  <a:pt x="10176918" y="10176918"/>
                </a:lnTo>
                <a:lnTo>
                  <a:pt x="0" y="10176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351390" y="1842163"/>
            <a:ext cx="2334891" cy="2166759"/>
            <a:chOff x="0" y="0"/>
            <a:chExt cx="1011700" cy="9388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11700" cy="938849"/>
            </a:xfrm>
            <a:custGeom>
              <a:avLst/>
              <a:gdLst/>
              <a:ahLst/>
              <a:cxnLst/>
              <a:rect r="r" b="b" t="t" l="l"/>
              <a:pathLst>
                <a:path h="938849" w="1011700">
                  <a:moveTo>
                    <a:pt x="505850" y="0"/>
                  </a:moveTo>
                  <a:cubicBezTo>
                    <a:pt x="226477" y="0"/>
                    <a:pt x="0" y="210169"/>
                    <a:pt x="0" y="469425"/>
                  </a:cubicBezTo>
                  <a:cubicBezTo>
                    <a:pt x="0" y="728681"/>
                    <a:pt x="226477" y="938849"/>
                    <a:pt x="505850" y="938849"/>
                  </a:cubicBezTo>
                  <a:cubicBezTo>
                    <a:pt x="785223" y="938849"/>
                    <a:pt x="1011700" y="728681"/>
                    <a:pt x="1011700" y="469425"/>
                  </a:cubicBezTo>
                  <a:cubicBezTo>
                    <a:pt x="1011700" y="210169"/>
                    <a:pt x="785223" y="0"/>
                    <a:pt x="50585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94847" y="21342"/>
              <a:ext cx="822006" cy="829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  <a:r>
                <a:rPr lang="en-US" sz="2545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mkdir</a:t>
              </a:r>
            </a:p>
            <a:p>
              <a:pPr algn="ctr">
                <a:lnSpc>
                  <a:spcPts val="3131"/>
                </a:lnSpc>
              </a:pPr>
              <a:r>
                <a:rPr lang="en-US" sz="2545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Make Directory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532544" y="1672022"/>
            <a:ext cx="2324179" cy="232417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  <a:r>
                <a:rPr lang="en-US" sz="2545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cd ..</a:t>
              </a:r>
            </a:p>
            <a:p>
              <a:pPr algn="ctr">
                <a:lnSpc>
                  <a:spcPts val="3131"/>
                </a:lnSpc>
              </a:pPr>
              <a:r>
                <a:rPr lang="en-US" sz="2545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Navigate Up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210882" y="573233"/>
            <a:ext cx="9866235" cy="824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2"/>
              </a:lnSpc>
            </a:pPr>
            <a:r>
              <a:rPr lang="en-US" sz="4865" b="true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Important Bash Commands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-5319040" y="6391234"/>
            <a:ext cx="8345371" cy="8345371"/>
          </a:xfrm>
          <a:custGeom>
            <a:avLst/>
            <a:gdLst/>
            <a:ahLst/>
            <a:cxnLst/>
            <a:rect r="r" b="b" t="t" l="l"/>
            <a:pathLst>
              <a:path h="8345371" w="8345371">
                <a:moveTo>
                  <a:pt x="0" y="0"/>
                </a:moveTo>
                <a:lnTo>
                  <a:pt x="8345371" y="0"/>
                </a:lnTo>
                <a:lnTo>
                  <a:pt x="8345371" y="8345370"/>
                </a:lnTo>
                <a:lnTo>
                  <a:pt x="0" y="83453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26295" y="5245830"/>
            <a:ext cx="2472015" cy="3716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sz="2228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Shows the full path of the current directory you're in.</a:t>
            </a:r>
          </a:p>
          <a:p>
            <a:pPr algn="ctr">
              <a:lnSpc>
                <a:spcPts val="3253"/>
              </a:lnSpc>
            </a:pPr>
            <a:r>
              <a:rPr lang="en-US" sz="2228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example, </a:t>
            </a:r>
          </a:p>
          <a:p>
            <a:pPr algn="ctr">
              <a:lnSpc>
                <a:spcPts val="3253"/>
              </a:lnSpc>
            </a:pPr>
            <a:r>
              <a:rPr lang="en-US" sz="2228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typing </a:t>
            </a:r>
            <a:r>
              <a:rPr lang="en-US" sz="2228">
                <a:solidFill>
                  <a:srgbClr val="F5C853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-US" sz="2228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</a:p>
          <a:p>
            <a:pPr algn="ctr">
              <a:lnSpc>
                <a:spcPts val="3253"/>
              </a:lnSpc>
            </a:pPr>
            <a:r>
              <a:rPr lang="en-US" sz="2228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outputs </a:t>
            </a:r>
          </a:p>
          <a:p>
            <a:pPr algn="ctr">
              <a:lnSpc>
                <a:spcPts val="3253"/>
              </a:lnSpc>
            </a:pPr>
            <a:r>
              <a:rPr lang="en-US" sz="2228">
                <a:solidFill>
                  <a:srgbClr val="F5C853"/>
                </a:solidFill>
                <a:latin typeface="Consolas"/>
                <a:ea typeface="Consolas"/>
                <a:cs typeface="Consolas"/>
                <a:sym typeface="Consolas"/>
              </a:rPr>
              <a:t>~/Username/File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39326" y="4292288"/>
            <a:ext cx="1094341" cy="851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 b="true">
                <a:solidFill>
                  <a:srgbClr val="B100E8"/>
                </a:solidFill>
                <a:latin typeface="Consolas Bold"/>
                <a:ea typeface="Consolas Bold"/>
                <a:cs typeface="Consolas Bold"/>
                <a:sym typeface="Consolas Bold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52496" y="4292288"/>
            <a:ext cx="1094341" cy="851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 b="true">
                <a:solidFill>
                  <a:srgbClr val="B100E8"/>
                </a:solidFill>
                <a:latin typeface="Consolas Bold"/>
                <a:ea typeface="Consolas Bold"/>
                <a:cs typeface="Consolas Bold"/>
                <a:sym typeface="Consolas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574453" y="5245830"/>
            <a:ext cx="2432226" cy="4125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8"/>
              </a:lnSpc>
            </a:pPr>
            <a:r>
              <a:rPr lang="en-US" sz="2245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Use cd to navigate your file system.</a:t>
            </a:r>
            <a:r>
              <a:rPr lang="en-US" sz="2245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algn="ctr">
              <a:lnSpc>
                <a:spcPts val="3278"/>
              </a:lnSpc>
            </a:pPr>
            <a:r>
              <a:rPr lang="en-US" sz="2245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example, move to a specific directory with </a:t>
            </a:r>
          </a:p>
          <a:p>
            <a:pPr algn="ctr">
              <a:lnSpc>
                <a:spcPts val="3278"/>
              </a:lnSpc>
            </a:pPr>
            <a:r>
              <a:rPr lang="en-US" sz="2245">
                <a:solidFill>
                  <a:srgbClr val="F5C853"/>
                </a:solidFill>
                <a:latin typeface="Consolas"/>
                <a:ea typeface="Consolas"/>
                <a:cs typeface="Consolas"/>
                <a:sym typeface="Consolas"/>
              </a:rPr>
              <a:t>cd my-project-directory</a:t>
            </a:r>
          </a:p>
          <a:p>
            <a:pPr algn="ctr">
              <a:lnSpc>
                <a:spcPts val="3278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5291235" y="4292288"/>
            <a:ext cx="1094341" cy="851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 b="true">
                <a:solidFill>
                  <a:srgbClr val="B100E8"/>
                </a:solidFill>
                <a:latin typeface="Consolas Bold"/>
                <a:ea typeface="Consolas Bold"/>
                <a:cs typeface="Consolas Bold"/>
                <a:sym typeface="Consolas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42039" y="5245830"/>
            <a:ext cx="2237802" cy="4125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8"/>
              </a:lnSpc>
            </a:pPr>
            <a:r>
              <a:rPr lang="en-US" sz="2245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 files and directories in the current directory using ls.</a:t>
            </a:r>
          </a:p>
          <a:p>
            <a:pPr algn="ctr">
              <a:lnSpc>
                <a:spcPts val="3278"/>
              </a:lnSpc>
            </a:pPr>
            <a:r>
              <a:rPr lang="en-US" sz="2245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example,</a:t>
            </a:r>
          </a:p>
          <a:p>
            <a:pPr algn="ctr">
              <a:lnSpc>
                <a:spcPts val="3278"/>
              </a:lnSpc>
            </a:pPr>
            <a:r>
              <a:rPr lang="en-US" sz="2245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2245">
                <a:solidFill>
                  <a:srgbClr val="F5C853"/>
                </a:solidFill>
                <a:latin typeface="Consolas"/>
                <a:ea typeface="Consolas"/>
                <a:cs typeface="Consolas"/>
                <a:sym typeface="Consolas"/>
              </a:rPr>
              <a:t> ls</a:t>
            </a:r>
          </a:p>
          <a:p>
            <a:pPr algn="ctr">
              <a:lnSpc>
                <a:spcPts val="3278"/>
              </a:lnSpc>
            </a:pPr>
            <a:r>
              <a:rPr lang="en-US" sz="2245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it will list  files and folders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729974" y="4292288"/>
            <a:ext cx="1094341" cy="851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 b="true">
                <a:solidFill>
                  <a:srgbClr val="B100E8"/>
                </a:solidFill>
                <a:latin typeface="Consolas Bold"/>
                <a:ea typeface="Consolas Bold"/>
                <a:cs typeface="Consolas Bold"/>
                <a:sym typeface="Consolas Bold"/>
              </a:rPr>
              <a:t>03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5257178" y="7122048"/>
            <a:ext cx="6810195" cy="6810195"/>
          </a:xfrm>
          <a:custGeom>
            <a:avLst/>
            <a:gdLst/>
            <a:ahLst/>
            <a:cxnLst/>
            <a:rect r="r" b="b" t="t" l="l"/>
            <a:pathLst>
              <a:path h="6810195" w="6810195">
                <a:moveTo>
                  <a:pt x="0" y="0"/>
                </a:moveTo>
                <a:lnTo>
                  <a:pt x="6810196" y="0"/>
                </a:lnTo>
                <a:lnTo>
                  <a:pt x="6810196" y="6810195"/>
                </a:lnTo>
                <a:lnTo>
                  <a:pt x="0" y="6810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1351390" y="5245830"/>
            <a:ext cx="2270212" cy="1668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8"/>
              </a:lnSpc>
            </a:pPr>
            <a:r>
              <a:rPr lang="en-US" sz="2245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 a new directory with </a:t>
            </a:r>
            <a:r>
              <a:rPr lang="en-US" sz="2245">
                <a:solidFill>
                  <a:srgbClr val="F5C853"/>
                </a:solidFill>
                <a:latin typeface="Consolas"/>
                <a:ea typeface="Consolas"/>
                <a:cs typeface="Consolas"/>
                <a:sym typeface="Consolas"/>
              </a:rPr>
              <a:t>mkdir new-folder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-3405098" y="-3823508"/>
            <a:ext cx="6742690" cy="6742690"/>
          </a:xfrm>
          <a:custGeom>
            <a:avLst/>
            <a:gdLst/>
            <a:ahLst/>
            <a:cxnLst/>
            <a:rect r="r" b="b" t="t" l="l"/>
            <a:pathLst>
              <a:path h="6742690" w="6742690">
                <a:moveTo>
                  <a:pt x="0" y="0"/>
                </a:moveTo>
                <a:lnTo>
                  <a:pt x="6742690" y="0"/>
                </a:lnTo>
                <a:lnTo>
                  <a:pt x="6742690" y="6742690"/>
                </a:lnTo>
                <a:lnTo>
                  <a:pt x="0" y="6742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5147463" y="4292288"/>
            <a:ext cx="1094341" cy="851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 b="true">
                <a:solidFill>
                  <a:srgbClr val="B100E8"/>
                </a:solidFill>
                <a:latin typeface="Consolas Bold"/>
                <a:ea typeface="Consolas Bold"/>
                <a:cs typeface="Consolas Bold"/>
                <a:sym typeface="Consolas Bold"/>
              </a:rPr>
              <a:t>05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028700" y="1857575"/>
            <a:ext cx="2337951" cy="2151347"/>
            <a:chOff x="0" y="0"/>
            <a:chExt cx="1000435" cy="92058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00435" cy="920585"/>
            </a:xfrm>
            <a:custGeom>
              <a:avLst/>
              <a:gdLst/>
              <a:ahLst/>
              <a:cxnLst/>
              <a:rect r="r" b="b" t="t" l="l"/>
              <a:pathLst>
                <a:path h="920585" w="1000435">
                  <a:moveTo>
                    <a:pt x="500217" y="0"/>
                  </a:moveTo>
                  <a:cubicBezTo>
                    <a:pt x="223955" y="0"/>
                    <a:pt x="0" y="206080"/>
                    <a:pt x="0" y="460292"/>
                  </a:cubicBezTo>
                  <a:cubicBezTo>
                    <a:pt x="0" y="714505"/>
                    <a:pt x="223955" y="920585"/>
                    <a:pt x="500217" y="920585"/>
                  </a:cubicBezTo>
                  <a:cubicBezTo>
                    <a:pt x="776480" y="920585"/>
                    <a:pt x="1000435" y="714505"/>
                    <a:pt x="1000435" y="460292"/>
                  </a:cubicBezTo>
                  <a:cubicBezTo>
                    <a:pt x="1000435" y="206080"/>
                    <a:pt x="776480" y="0"/>
                    <a:pt x="5002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93791" y="19630"/>
              <a:ext cx="812853" cy="814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  <a:r>
                <a:rPr lang="en-US" sz="2545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pwd</a:t>
              </a:r>
            </a:p>
            <a:p>
              <a:pPr algn="ctr">
                <a:lnSpc>
                  <a:spcPts val="3131"/>
                </a:lnSpc>
              </a:pPr>
              <a:r>
                <a:rPr lang="en-US" sz="2545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print working directory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4077118" y="5245830"/>
            <a:ext cx="3182182" cy="330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8"/>
              </a:lnSpc>
            </a:pPr>
            <a:r>
              <a:rPr lang="en-US" sz="2245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Move up one directory level using cd</a:t>
            </a:r>
          </a:p>
          <a:p>
            <a:pPr algn="ctr">
              <a:lnSpc>
                <a:spcPts val="3278"/>
              </a:lnSpc>
            </a:pPr>
            <a:r>
              <a:rPr lang="en-US" sz="2245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example,</a:t>
            </a:r>
          </a:p>
          <a:p>
            <a:pPr algn="ctr">
              <a:lnSpc>
                <a:spcPts val="3278"/>
              </a:lnSpc>
            </a:pPr>
            <a:r>
              <a:rPr lang="en-US" sz="2245">
                <a:solidFill>
                  <a:srgbClr val="F5C853"/>
                </a:solidFill>
                <a:latin typeface="Consolas"/>
                <a:ea typeface="Consolas"/>
                <a:cs typeface="Consolas"/>
                <a:sym typeface="Consolas"/>
              </a:rPr>
              <a:t>~/Users/Username</a:t>
            </a:r>
            <a:r>
              <a:rPr lang="en-US" sz="2245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and type </a:t>
            </a:r>
            <a:r>
              <a:rPr lang="en-US" sz="2245">
                <a:solidFill>
                  <a:srgbClr val="F5C853"/>
                </a:solidFill>
                <a:latin typeface="Consolas"/>
                <a:ea typeface="Consolas"/>
                <a:cs typeface="Consolas"/>
                <a:sym typeface="Consolas"/>
              </a:rPr>
              <a:t>cd ..</a:t>
            </a:r>
            <a:r>
              <a:rPr lang="en-US" sz="2245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algn="ctr">
              <a:lnSpc>
                <a:spcPts val="3278"/>
              </a:lnSpc>
            </a:pPr>
            <a:r>
              <a:rPr lang="en-US" sz="2245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it will move you up to </a:t>
            </a:r>
            <a:r>
              <a:rPr lang="en-US" sz="2245">
                <a:solidFill>
                  <a:srgbClr val="F5C853"/>
                </a:solidFill>
                <a:latin typeface="Consolas"/>
                <a:ea typeface="Consolas"/>
                <a:cs typeface="Consolas"/>
                <a:sym typeface="Consolas"/>
              </a:rPr>
              <a:t>~/Users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7019510" y="8962432"/>
            <a:ext cx="1008289" cy="975290"/>
          </a:xfrm>
          <a:custGeom>
            <a:avLst/>
            <a:gdLst/>
            <a:ahLst/>
            <a:cxnLst/>
            <a:rect r="r" b="b" t="t" l="l"/>
            <a:pathLst>
              <a:path h="975290" w="1008289">
                <a:moveTo>
                  <a:pt x="0" y="0"/>
                </a:moveTo>
                <a:lnTo>
                  <a:pt x="1008289" y="0"/>
                </a:lnTo>
                <a:lnTo>
                  <a:pt x="1008289" y="975290"/>
                </a:lnTo>
                <a:lnTo>
                  <a:pt x="0" y="9752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6828148" y="257164"/>
            <a:ext cx="1154593" cy="321067"/>
            <a:chOff x="0" y="0"/>
            <a:chExt cx="1539457" cy="428090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  <p:transition spd="med">
    <p:push dir="u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86492">
            <a:off x="-362163" y="8360437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973881">
            <a:off x="-362163" y="-926203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803638" y="4264820"/>
            <a:ext cx="1757360" cy="175736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03638" y="6522738"/>
            <a:ext cx="1757360" cy="175736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047318" y="6766418"/>
            <a:ext cx="1270000" cy="1270000"/>
          </a:xfrm>
          <a:custGeom>
            <a:avLst/>
            <a:gdLst/>
            <a:ahLst/>
            <a:cxnLst/>
            <a:rect r="r" b="b" t="t" l="l"/>
            <a:pathLst>
              <a:path h="1270000" w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311757" y="4603081"/>
            <a:ext cx="760173" cy="1124746"/>
          </a:xfrm>
          <a:custGeom>
            <a:avLst/>
            <a:gdLst/>
            <a:ahLst/>
            <a:cxnLst/>
            <a:rect r="r" b="b" t="t" l="l"/>
            <a:pathLst>
              <a:path h="1124746" w="760173">
                <a:moveTo>
                  <a:pt x="0" y="0"/>
                </a:moveTo>
                <a:lnTo>
                  <a:pt x="760172" y="0"/>
                </a:lnTo>
                <a:lnTo>
                  <a:pt x="760172" y="1124746"/>
                </a:lnTo>
                <a:lnTo>
                  <a:pt x="0" y="1124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230249" y="1346671"/>
            <a:ext cx="8009993" cy="80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88"/>
              </a:lnSpc>
              <a:spcBef>
                <a:spcPct val="0"/>
              </a:spcBef>
            </a:pPr>
            <a:r>
              <a:rPr lang="en-US" b="true" sz="474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INTRODUCING GIT BASH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19414" y="2595946"/>
            <a:ext cx="9234443" cy="141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0"/>
              </a:lnSpc>
            </a:pPr>
            <a:r>
              <a:rPr lang="en-US" sz="259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Let's explore Git Bash now, a command-line interface that allows direct interaction with Git repositories on your computer.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19414" y="5086350"/>
            <a:ext cx="6049433" cy="38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217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git config --global user.name "Your Name"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19414" y="4620312"/>
            <a:ext cx="3054282" cy="44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9"/>
              </a:lnSpc>
            </a:pPr>
            <a:r>
              <a:rPr lang="en-US" sz="2611" b="true">
                <a:solidFill>
                  <a:srgbClr val="B100E8"/>
                </a:solidFill>
                <a:latin typeface="Now Bold"/>
                <a:ea typeface="Now Bold"/>
                <a:cs typeface="Now Bold"/>
                <a:sym typeface="Now Bold"/>
              </a:rPr>
              <a:t>Set Username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559591">
            <a:off x="14474787" y="6797271"/>
            <a:ext cx="3648405" cy="3192140"/>
          </a:xfrm>
          <a:custGeom>
            <a:avLst/>
            <a:gdLst/>
            <a:ahLst/>
            <a:cxnLst/>
            <a:rect r="r" b="b" t="t" l="l"/>
            <a:pathLst>
              <a:path h="3192140" w="3648405">
                <a:moveTo>
                  <a:pt x="0" y="0"/>
                </a:moveTo>
                <a:lnTo>
                  <a:pt x="3648405" y="0"/>
                </a:lnTo>
                <a:lnTo>
                  <a:pt x="3648405" y="3192140"/>
                </a:lnTo>
                <a:lnTo>
                  <a:pt x="0" y="31921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9689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719414" y="7344268"/>
            <a:ext cx="7588572" cy="38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217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git config --global user.email “youremail@example.com”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19414" y="6826093"/>
            <a:ext cx="3054282" cy="44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9"/>
              </a:lnSpc>
            </a:pPr>
            <a:r>
              <a:rPr lang="en-US" sz="2611" b="true">
                <a:solidFill>
                  <a:srgbClr val="B100E8"/>
                </a:solidFill>
                <a:latin typeface="Now Bold"/>
                <a:ea typeface="Now Bold"/>
                <a:cs typeface="Now Bold"/>
                <a:sym typeface="Now Bold"/>
              </a:rPr>
              <a:t>Set Email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65301" y="3026312"/>
            <a:ext cx="9957398" cy="2442304"/>
            <a:chOff x="0" y="0"/>
            <a:chExt cx="2622525" cy="6432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22525" cy="643241"/>
            </a:xfrm>
            <a:custGeom>
              <a:avLst/>
              <a:gdLst/>
              <a:ahLst/>
              <a:cxnLst/>
              <a:rect r="r" b="b" t="t" l="l"/>
              <a:pathLst>
                <a:path h="643241" w="2622525">
                  <a:moveTo>
                    <a:pt x="10885" y="0"/>
                  </a:moveTo>
                  <a:lnTo>
                    <a:pt x="2611640" y="0"/>
                  </a:lnTo>
                  <a:cubicBezTo>
                    <a:pt x="2614526" y="0"/>
                    <a:pt x="2617295" y="1147"/>
                    <a:pt x="2619336" y="3188"/>
                  </a:cubicBezTo>
                  <a:cubicBezTo>
                    <a:pt x="2621378" y="5230"/>
                    <a:pt x="2622525" y="7998"/>
                    <a:pt x="2622525" y="10885"/>
                  </a:cubicBezTo>
                  <a:lnTo>
                    <a:pt x="2622525" y="632356"/>
                  </a:lnTo>
                  <a:cubicBezTo>
                    <a:pt x="2622525" y="635243"/>
                    <a:pt x="2621378" y="638011"/>
                    <a:pt x="2619336" y="640053"/>
                  </a:cubicBezTo>
                  <a:cubicBezTo>
                    <a:pt x="2617295" y="642094"/>
                    <a:pt x="2614526" y="643241"/>
                    <a:pt x="2611640" y="643241"/>
                  </a:cubicBezTo>
                  <a:lnTo>
                    <a:pt x="10885" y="643241"/>
                  </a:lnTo>
                  <a:cubicBezTo>
                    <a:pt x="7998" y="643241"/>
                    <a:pt x="5230" y="642094"/>
                    <a:pt x="3188" y="640053"/>
                  </a:cubicBezTo>
                  <a:cubicBezTo>
                    <a:pt x="1147" y="638011"/>
                    <a:pt x="0" y="635243"/>
                    <a:pt x="0" y="632356"/>
                  </a:cubicBezTo>
                  <a:lnTo>
                    <a:pt x="0" y="10885"/>
                  </a:lnTo>
                  <a:cubicBezTo>
                    <a:pt x="0" y="7998"/>
                    <a:pt x="1147" y="5230"/>
                    <a:pt x="3188" y="3188"/>
                  </a:cubicBezTo>
                  <a:cubicBezTo>
                    <a:pt x="5230" y="1147"/>
                    <a:pt x="7998" y="0"/>
                    <a:pt x="108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63000"/>
                  </a:srgbClr>
                </a:gs>
                <a:gs pos="100000">
                  <a:srgbClr val="B100E8">
                    <a:alpha val="63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622525" cy="652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761453" y="3498920"/>
            <a:ext cx="8765094" cy="142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61"/>
              </a:lnSpc>
              <a:spcBef>
                <a:spcPct val="0"/>
              </a:spcBef>
            </a:pPr>
            <a:r>
              <a:rPr lang="en-US" b="true" sz="831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REPOSITORY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03534" y="5822244"/>
            <a:ext cx="8523013" cy="1981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272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repository is a digital folder where you keep all the stuff related to your project, like files, documents, and code. It helps you keep everything organized and track changes.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178740" y="1257125"/>
            <a:ext cx="12065196" cy="7576303"/>
            <a:chOff x="0" y="0"/>
            <a:chExt cx="3177665" cy="19954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7665" cy="1995405"/>
            </a:xfrm>
            <a:custGeom>
              <a:avLst/>
              <a:gdLst/>
              <a:ahLst/>
              <a:cxnLst/>
              <a:rect r="r" b="b" t="t" l="l"/>
              <a:pathLst>
                <a:path h="1995405" w="3177665">
                  <a:moveTo>
                    <a:pt x="0" y="0"/>
                  </a:moveTo>
                  <a:lnTo>
                    <a:pt x="3177665" y="0"/>
                  </a:lnTo>
                  <a:lnTo>
                    <a:pt x="3177665" y="1995405"/>
                  </a:lnTo>
                  <a:lnTo>
                    <a:pt x="0" y="19954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177665" cy="2052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992"/>
                </a:lnSpc>
              </a:pPr>
            </a:p>
            <a:p>
              <a:pPr algn="ctr">
                <a:lnSpc>
                  <a:spcPts val="3377"/>
                </a:lnSpc>
              </a:pPr>
              <a:r>
                <a:rPr lang="en-US" sz="2745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3793393" y="2544028"/>
            <a:ext cx="10719722" cy="0"/>
          </a:xfrm>
          <a:prstGeom prst="line">
            <a:avLst/>
          </a:prstGeom>
          <a:ln cap="flat" w="38100">
            <a:solidFill>
              <a:srgbClr val="048A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3848100" y="1482714"/>
            <a:ext cx="1154593" cy="321067"/>
            <a:chOff x="0" y="0"/>
            <a:chExt cx="1539457" cy="42809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2" id="22"/>
          <p:cNvSpPr txBox="true"/>
          <p:nvPr/>
        </p:nvSpPr>
        <p:spPr>
          <a:xfrm rot="0">
            <a:off x="6457520" y="1560523"/>
            <a:ext cx="5372960" cy="89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b="true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Goals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706723" y="1462273"/>
            <a:ext cx="6774766" cy="76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5"/>
              </a:lnSpc>
            </a:pPr>
            <a:r>
              <a:rPr lang="en-US" b="true" sz="4389" spc="43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GITHUB TERMINOLOGY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65301" y="3026312"/>
            <a:ext cx="9957398" cy="2442304"/>
            <a:chOff x="0" y="0"/>
            <a:chExt cx="2622525" cy="6432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22525" cy="643241"/>
            </a:xfrm>
            <a:custGeom>
              <a:avLst/>
              <a:gdLst/>
              <a:ahLst/>
              <a:cxnLst/>
              <a:rect r="r" b="b" t="t" l="l"/>
              <a:pathLst>
                <a:path h="643241" w="2622525">
                  <a:moveTo>
                    <a:pt x="10885" y="0"/>
                  </a:moveTo>
                  <a:lnTo>
                    <a:pt x="2611640" y="0"/>
                  </a:lnTo>
                  <a:cubicBezTo>
                    <a:pt x="2614526" y="0"/>
                    <a:pt x="2617295" y="1147"/>
                    <a:pt x="2619336" y="3188"/>
                  </a:cubicBezTo>
                  <a:cubicBezTo>
                    <a:pt x="2621378" y="5230"/>
                    <a:pt x="2622525" y="7998"/>
                    <a:pt x="2622525" y="10885"/>
                  </a:cubicBezTo>
                  <a:lnTo>
                    <a:pt x="2622525" y="632356"/>
                  </a:lnTo>
                  <a:cubicBezTo>
                    <a:pt x="2622525" y="635243"/>
                    <a:pt x="2621378" y="638011"/>
                    <a:pt x="2619336" y="640053"/>
                  </a:cubicBezTo>
                  <a:cubicBezTo>
                    <a:pt x="2617295" y="642094"/>
                    <a:pt x="2614526" y="643241"/>
                    <a:pt x="2611640" y="643241"/>
                  </a:cubicBezTo>
                  <a:lnTo>
                    <a:pt x="10885" y="643241"/>
                  </a:lnTo>
                  <a:cubicBezTo>
                    <a:pt x="7998" y="643241"/>
                    <a:pt x="5230" y="642094"/>
                    <a:pt x="3188" y="640053"/>
                  </a:cubicBezTo>
                  <a:cubicBezTo>
                    <a:pt x="1147" y="638011"/>
                    <a:pt x="0" y="635243"/>
                    <a:pt x="0" y="632356"/>
                  </a:cubicBezTo>
                  <a:lnTo>
                    <a:pt x="0" y="10885"/>
                  </a:lnTo>
                  <a:cubicBezTo>
                    <a:pt x="0" y="7998"/>
                    <a:pt x="1147" y="5230"/>
                    <a:pt x="3188" y="3188"/>
                  </a:cubicBezTo>
                  <a:cubicBezTo>
                    <a:pt x="5230" y="1147"/>
                    <a:pt x="7998" y="0"/>
                    <a:pt x="108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63000"/>
                  </a:srgbClr>
                </a:gs>
                <a:gs pos="100000">
                  <a:srgbClr val="B100E8">
                    <a:alpha val="63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622525" cy="652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774417" y="3560414"/>
            <a:ext cx="8739166" cy="124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58"/>
              </a:lnSpc>
              <a:spcBef>
                <a:spcPct val="0"/>
              </a:spcBef>
            </a:pPr>
            <a:r>
              <a:rPr lang="en-US" b="true" sz="723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USER REPOSITORY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27032" y="6077493"/>
            <a:ext cx="8586552" cy="2955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272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You can name your repository anything but when you name a GitHub repository with your username, it creates a special repository known as your "user repository." This repository serves as a way to host files and content that you want to associate with your GitHub profile</a:t>
            </a:r>
            <a:r>
              <a:rPr lang="en-US" sz="272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178740" y="1285700"/>
            <a:ext cx="12065196" cy="8252000"/>
            <a:chOff x="0" y="0"/>
            <a:chExt cx="3177665" cy="21733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7665" cy="2173366"/>
            </a:xfrm>
            <a:custGeom>
              <a:avLst/>
              <a:gdLst/>
              <a:ahLst/>
              <a:cxnLst/>
              <a:rect r="r" b="b" t="t" l="l"/>
              <a:pathLst>
                <a:path h="2173366" w="3177665">
                  <a:moveTo>
                    <a:pt x="0" y="0"/>
                  </a:moveTo>
                  <a:lnTo>
                    <a:pt x="3177665" y="0"/>
                  </a:lnTo>
                  <a:lnTo>
                    <a:pt x="3177665" y="2173366"/>
                  </a:lnTo>
                  <a:lnTo>
                    <a:pt x="0" y="2173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177665" cy="2230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992"/>
                </a:lnSpc>
              </a:pPr>
            </a:p>
            <a:p>
              <a:pPr algn="ctr">
                <a:lnSpc>
                  <a:spcPts val="3377"/>
                </a:lnSpc>
              </a:pPr>
              <a:r>
                <a:rPr lang="en-US" sz="2745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3793393" y="2544028"/>
            <a:ext cx="10719722" cy="0"/>
          </a:xfrm>
          <a:prstGeom prst="line">
            <a:avLst/>
          </a:prstGeom>
          <a:ln cap="flat" w="38100">
            <a:solidFill>
              <a:srgbClr val="048A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3848100" y="1482714"/>
            <a:ext cx="1154593" cy="321067"/>
            <a:chOff x="0" y="0"/>
            <a:chExt cx="1539457" cy="42809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2" id="22"/>
          <p:cNvSpPr txBox="true"/>
          <p:nvPr/>
        </p:nvSpPr>
        <p:spPr>
          <a:xfrm rot="0">
            <a:off x="5706723" y="1462273"/>
            <a:ext cx="6774766" cy="76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5"/>
              </a:lnSpc>
            </a:pPr>
            <a:r>
              <a:rPr lang="en-US" b="true" sz="4389" spc="43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GITHUB TERMINOLOGY</a:t>
            </a:r>
          </a:p>
        </p:txBody>
      </p:sp>
    </p:spTree>
  </p:cSld>
  <p:clrMapOvr>
    <a:masterClrMapping/>
  </p:clrMapOvr>
  <p:transition spd="fast">
    <p:cover dir="d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65301" y="3026312"/>
            <a:ext cx="9957398" cy="2442304"/>
            <a:chOff x="0" y="0"/>
            <a:chExt cx="2622525" cy="6432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22525" cy="643241"/>
            </a:xfrm>
            <a:custGeom>
              <a:avLst/>
              <a:gdLst/>
              <a:ahLst/>
              <a:cxnLst/>
              <a:rect r="r" b="b" t="t" l="l"/>
              <a:pathLst>
                <a:path h="643241" w="2622525">
                  <a:moveTo>
                    <a:pt x="10885" y="0"/>
                  </a:moveTo>
                  <a:lnTo>
                    <a:pt x="2611640" y="0"/>
                  </a:lnTo>
                  <a:cubicBezTo>
                    <a:pt x="2614526" y="0"/>
                    <a:pt x="2617295" y="1147"/>
                    <a:pt x="2619336" y="3188"/>
                  </a:cubicBezTo>
                  <a:cubicBezTo>
                    <a:pt x="2621378" y="5230"/>
                    <a:pt x="2622525" y="7998"/>
                    <a:pt x="2622525" y="10885"/>
                  </a:cubicBezTo>
                  <a:lnTo>
                    <a:pt x="2622525" y="632356"/>
                  </a:lnTo>
                  <a:cubicBezTo>
                    <a:pt x="2622525" y="635243"/>
                    <a:pt x="2621378" y="638011"/>
                    <a:pt x="2619336" y="640053"/>
                  </a:cubicBezTo>
                  <a:cubicBezTo>
                    <a:pt x="2617295" y="642094"/>
                    <a:pt x="2614526" y="643241"/>
                    <a:pt x="2611640" y="643241"/>
                  </a:cubicBezTo>
                  <a:lnTo>
                    <a:pt x="10885" y="643241"/>
                  </a:lnTo>
                  <a:cubicBezTo>
                    <a:pt x="7998" y="643241"/>
                    <a:pt x="5230" y="642094"/>
                    <a:pt x="3188" y="640053"/>
                  </a:cubicBezTo>
                  <a:cubicBezTo>
                    <a:pt x="1147" y="638011"/>
                    <a:pt x="0" y="635243"/>
                    <a:pt x="0" y="632356"/>
                  </a:cubicBezTo>
                  <a:lnTo>
                    <a:pt x="0" y="10885"/>
                  </a:lnTo>
                  <a:cubicBezTo>
                    <a:pt x="0" y="7998"/>
                    <a:pt x="1147" y="5230"/>
                    <a:pt x="3188" y="3188"/>
                  </a:cubicBezTo>
                  <a:cubicBezTo>
                    <a:pt x="5230" y="1147"/>
                    <a:pt x="7998" y="0"/>
                    <a:pt x="108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63000"/>
                  </a:srgbClr>
                </a:gs>
                <a:gs pos="100000">
                  <a:srgbClr val="B100E8">
                    <a:alpha val="63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622525" cy="652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774417" y="3560414"/>
            <a:ext cx="8739166" cy="124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58"/>
              </a:lnSpc>
              <a:spcBef>
                <a:spcPct val="0"/>
              </a:spcBef>
            </a:pPr>
            <a:r>
              <a:rPr lang="en-US" b="true" sz="723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FORKING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27032" y="6077493"/>
            <a:ext cx="8586552" cy="1959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272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Forking a repository means creating a copy of someone else's repository under your GitHub account. This allows you to make changes without affecting the original repository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178740" y="1285700"/>
            <a:ext cx="12065196" cy="7972600"/>
            <a:chOff x="0" y="0"/>
            <a:chExt cx="3177665" cy="20997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7665" cy="2099779"/>
            </a:xfrm>
            <a:custGeom>
              <a:avLst/>
              <a:gdLst/>
              <a:ahLst/>
              <a:cxnLst/>
              <a:rect r="r" b="b" t="t" l="l"/>
              <a:pathLst>
                <a:path h="2099779" w="3177665">
                  <a:moveTo>
                    <a:pt x="0" y="0"/>
                  </a:moveTo>
                  <a:lnTo>
                    <a:pt x="3177665" y="0"/>
                  </a:lnTo>
                  <a:lnTo>
                    <a:pt x="3177665" y="2099779"/>
                  </a:lnTo>
                  <a:lnTo>
                    <a:pt x="0" y="20997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177665" cy="2156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992"/>
                </a:lnSpc>
              </a:pPr>
            </a:p>
            <a:p>
              <a:pPr algn="ctr">
                <a:lnSpc>
                  <a:spcPts val="3377"/>
                </a:lnSpc>
              </a:pPr>
              <a:r>
                <a:rPr lang="en-US" sz="2745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3793393" y="2544028"/>
            <a:ext cx="10719722" cy="0"/>
          </a:xfrm>
          <a:prstGeom prst="line">
            <a:avLst/>
          </a:prstGeom>
          <a:ln cap="flat" w="38100">
            <a:solidFill>
              <a:srgbClr val="048A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3848100" y="1482714"/>
            <a:ext cx="1154593" cy="321067"/>
            <a:chOff x="0" y="0"/>
            <a:chExt cx="1539457" cy="42809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2" id="22"/>
          <p:cNvSpPr txBox="true"/>
          <p:nvPr/>
        </p:nvSpPr>
        <p:spPr>
          <a:xfrm rot="0">
            <a:off x="5706723" y="1462273"/>
            <a:ext cx="6774766" cy="76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5"/>
              </a:lnSpc>
            </a:pPr>
            <a:r>
              <a:rPr lang="en-US" b="true" sz="4389" spc="43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GITHUB TERMINOLOGY</a:t>
            </a:r>
          </a:p>
        </p:txBody>
      </p:sp>
    </p:spTree>
  </p:cSld>
  <p:clrMapOvr>
    <a:masterClrMapping/>
  </p:clrMapOvr>
  <p:transition spd="fast">
    <p:cover dir="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23929" y="2826013"/>
            <a:ext cx="4802262" cy="4755084"/>
            <a:chOff x="0" y="0"/>
            <a:chExt cx="1264793" cy="12523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4793" cy="1252368"/>
            </a:xfrm>
            <a:custGeom>
              <a:avLst/>
              <a:gdLst/>
              <a:ahLst/>
              <a:cxnLst/>
              <a:rect r="r" b="b" t="t" l="l"/>
              <a:pathLst>
                <a:path h="1252368" w="1264793">
                  <a:moveTo>
                    <a:pt x="82219" y="0"/>
                  </a:moveTo>
                  <a:lnTo>
                    <a:pt x="1182574" y="0"/>
                  </a:lnTo>
                  <a:cubicBezTo>
                    <a:pt x="1204380" y="0"/>
                    <a:pt x="1225293" y="8662"/>
                    <a:pt x="1240712" y="24081"/>
                  </a:cubicBezTo>
                  <a:cubicBezTo>
                    <a:pt x="1256131" y="39501"/>
                    <a:pt x="1264793" y="60413"/>
                    <a:pt x="1264793" y="82219"/>
                  </a:cubicBezTo>
                  <a:lnTo>
                    <a:pt x="1264793" y="1170149"/>
                  </a:lnTo>
                  <a:cubicBezTo>
                    <a:pt x="1264793" y="1191954"/>
                    <a:pt x="1256131" y="1212867"/>
                    <a:pt x="1240712" y="1228286"/>
                  </a:cubicBezTo>
                  <a:cubicBezTo>
                    <a:pt x="1225293" y="1243705"/>
                    <a:pt x="1204380" y="1252368"/>
                    <a:pt x="1182574" y="1252368"/>
                  </a:cubicBezTo>
                  <a:lnTo>
                    <a:pt x="82219" y="1252368"/>
                  </a:lnTo>
                  <a:cubicBezTo>
                    <a:pt x="60413" y="1252368"/>
                    <a:pt x="39501" y="1243705"/>
                    <a:pt x="24081" y="1228286"/>
                  </a:cubicBezTo>
                  <a:cubicBezTo>
                    <a:pt x="8662" y="1212867"/>
                    <a:pt x="0" y="1191954"/>
                    <a:pt x="0" y="1170149"/>
                  </a:cubicBezTo>
                  <a:lnTo>
                    <a:pt x="0" y="82219"/>
                  </a:lnTo>
                  <a:cubicBezTo>
                    <a:pt x="0" y="60413"/>
                    <a:pt x="8662" y="39501"/>
                    <a:pt x="24081" y="24081"/>
                  </a:cubicBezTo>
                  <a:cubicBezTo>
                    <a:pt x="39501" y="8662"/>
                    <a:pt x="60413" y="0"/>
                    <a:pt x="82219" y="0"/>
                  </a:cubicBezTo>
                  <a:close/>
                </a:path>
              </a:pathLst>
            </a:custGeom>
            <a:solidFill>
              <a:srgbClr val="4E86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264793" cy="1261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87029" y="2826013"/>
            <a:ext cx="4783050" cy="4755084"/>
            <a:chOff x="0" y="0"/>
            <a:chExt cx="1259733" cy="12523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733" cy="1252368"/>
            </a:xfrm>
            <a:custGeom>
              <a:avLst/>
              <a:gdLst/>
              <a:ahLst/>
              <a:cxnLst/>
              <a:rect r="r" b="b" t="t" l="l"/>
              <a:pathLst>
                <a:path h="1252368" w="1259733">
                  <a:moveTo>
                    <a:pt x="82549" y="0"/>
                  </a:moveTo>
                  <a:lnTo>
                    <a:pt x="1177184" y="0"/>
                  </a:lnTo>
                  <a:cubicBezTo>
                    <a:pt x="1222775" y="0"/>
                    <a:pt x="1259733" y="36959"/>
                    <a:pt x="1259733" y="82549"/>
                  </a:cubicBezTo>
                  <a:lnTo>
                    <a:pt x="1259733" y="1169818"/>
                  </a:lnTo>
                  <a:cubicBezTo>
                    <a:pt x="1259733" y="1191712"/>
                    <a:pt x="1251036" y="1212709"/>
                    <a:pt x="1235555" y="1228190"/>
                  </a:cubicBezTo>
                  <a:cubicBezTo>
                    <a:pt x="1220074" y="1243671"/>
                    <a:pt x="1199078" y="1252368"/>
                    <a:pt x="1177184" y="1252368"/>
                  </a:cubicBezTo>
                  <a:lnTo>
                    <a:pt x="82549" y="1252368"/>
                  </a:lnTo>
                  <a:cubicBezTo>
                    <a:pt x="60656" y="1252368"/>
                    <a:pt x="39659" y="1243671"/>
                    <a:pt x="24178" y="1228190"/>
                  </a:cubicBezTo>
                  <a:cubicBezTo>
                    <a:pt x="8697" y="1212709"/>
                    <a:pt x="0" y="1191712"/>
                    <a:pt x="0" y="1169818"/>
                  </a:cubicBezTo>
                  <a:lnTo>
                    <a:pt x="0" y="82549"/>
                  </a:lnTo>
                  <a:cubicBezTo>
                    <a:pt x="0" y="60656"/>
                    <a:pt x="8697" y="39659"/>
                    <a:pt x="24178" y="24178"/>
                  </a:cubicBezTo>
                  <a:cubicBezTo>
                    <a:pt x="39659" y="8697"/>
                    <a:pt x="60656" y="0"/>
                    <a:pt x="82549" y="0"/>
                  </a:cubicBezTo>
                  <a:close/>
                </a:path>
              </a:pathLst>
            </a:custGeom>
            <a:solidFill>
              <a:srgbClr val="01237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259733" cy="1261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431023" y="761919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368424" y="7867652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31023" y="-2171348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162300" y="8602841"/>
            <a:ext cx="11554367" cy="110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8"/>
              </a:lnSpc>
              <a:spcBef>
                <a:spcPct val="0"/>
              </a:spcBef>
            </a:pPr>
            <a:r>
              <a:rPr lang="en-US" b="true" sz="320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Please Scan the QRs above to access the resources shared post event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692579" y="3169962"/>
            <a:ext cx="4114800" cy="4110473"/>
          </a:xfrm>
          <a:custGeom>
            <a:avLst/>
            <a:gdLst/>
            <a:ahLst/>
            <a:cxnLst/>
            <a:rect r="r" b="b" t="t" l="l"/>
            <a:pathLst>
              <a:path h="4110473" w="4114800">
                <a:moveTo>
                  <a:pt x="0" y="0"/>
                </a:moveTo>
                <a:lnTo>
                  <a:pt x="4114800" y="0"/>
                </a:lnTo>
                <a:lnTo>
                  <a:pt x="4114800" y="4110473"/>
                </a:lnTo>
                <a:lnTo>
                  <a:pt x="0" y="41104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59187" y="3091192"/>
            <a:ext cx="4202509" cy="4169805"/>
          </a:xfrm>
          <a:custGeom>
            <a:avLst/>
            <a:gdLst/>
            <a:ahLst/>
            <a:cxnLst/>
            <a:rect r="r" b="b" t="t" l="l"/>
            <a:pathLst>
              <a:path h="4169805" w="4202509">
                <a:moveTo>
                  <a:pt x="0" y="0"/>
                </a:moveTo>
                <a:lnTo>
                  <a:pt x="4202509" y="0"/>
                </a:lnTo>
                <a:lnTo>
                  <a:pt x="4202509" y="4169805"/>
                </a:lnTo>
                <a:lnTo>
                  <a:pt x="0" y="41698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40025" y="151187"/>
            <a:ext cx="8465050" cy="190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7"/>
              </a:lnSpc>
              <a:spcBef>
                <a:spcPct val="0"/>
              </a:spcBef>
            </a:pPr>
            <a:r>
              <a:rPr lang="en-US" b="true" sz="11026">
                <a:solidFill>
                  <a:srgbClr val="048AFF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WELCOME!</a:t>
            </a:r>
          </a:p>
        </p:txBody>
      </p:sp>
    </p:spTree>
  </p:cSld>
  <p:clrMapOvr>
    <a:masterClrMapping/>
  </p:clrMapOvr>
  <p:transition spd="slow">
    <p:push dir="r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78740" y="1285700"/>
            <a:ext cx="12065196" cy="7972600"/>
            <a:chOff x="0" y="0"/>
            <a:chExt cx="3177665" cy="20997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7665" cy="2099779"/>
            </a:xfrm>
            <a:custGeom>
              <a:avLst/>
              <a:gdLst/>
              <a:ahLst/>
              <a:cxnLst/>
              <a:rect r="r" b="b" t="t" l="l"/>
              <a:pathLst>
                <a:path h="2099779" w="3177665">
                  <a:moveTo>
                    <a:pt x="0" y="0"/>
                  </a:moveTo>
                  <a:lnTo>
                    <a:pt x="3177665" y="0"/>
                  </a:lnTo>
                  <a:lnTo>
                    <a:pt x="3177665" y="2099779"/>
                  </a:lnTo>
                  <a:lnTo>
                    <a:pt x="0" y="20997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177665" cy="2156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992"/>
                </a:lnSpc>
              </a:pPr>
            </a:p>
            <a:p>
              <a:pPr algn="ctr">
                <a:lnSpc>
                  <a:spcPts val="3377"/>
                </a:lnSpc>
              </a:pPr>
              <a:r>
                <a:rPr lang="en-US" sz="2745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165301" y="3026312"/>
            <a:ext cx="9957398" cy="2442304"/>
            <a:chOff x="0" y="0"/>
            <a:chExt cx="2622525" cy="6432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22525" cy="643241"/>
            </a:xfrm>
            <a:custGeom>
              <a:avLst/>
              <a:gdLst/>
              <a:ahLst/>
              <a:cxnLst/>
              <a:rect r="r" b="b" t="t" l="l"/>
              <a:pathLst>
                <a:path h="643241" w="2622525">
                  <a:moveTo>
                    <a:pt x="10885" y="0"/>
                  </a:moveTo>
                  <a:lnTo>
                    <a:pt x="2611640" y="0"/>
                  </a:lnTo>
                  <a:cubicBezTo>
                    <a:pt x="2614526" y="0"/>
                    <a:pt x="2617295" y="1147"/>
                    <a:pt x="2619336" y="3188"/>
                  </a:cubicBezTo>
                  <a:cubicBezTo>
                    <a:pt x="2621378" y="5230"/>
                    <a:pt x="2622525" y="7998"/>
                    <a:pt x="2622525" y="10885"/>
                  </a:cubicBezTo>
                  <a:lnTo>
                    <a:pt x="2622525" y="632356"/>
                  </a:lnTo>
                  <a:cubicBezTo>
                    <a:pt x="2622525" y="635243"/>
                    <a:pt x="2621378" y="638011"/>
                    <a:pt x="2619336" y="640053"/>
                  </a:cubicBezTo>
                  <a:cubicBezTo>
                    <a:pt x="2617295" y="642094"/>
                    <a:pt x="2614526" y="643241"/>
                    <a:pt x="2611640" y="643241"/>
                  </a:cubicBezTo>
                  <a:lnTo>
                    <a:pt x="10885" y="643241"/>
                  </a:lnTo>
                  <a:cubicBezTo>
                    <a:pt x="7998" y="643241"/>
                    <a:pt x="5230" y="642094"/>
                    <a:pt x="3188" y="640053"/>
                  </a:cubicBezTo>
                  <a:cubicBezTo>
                    <a:pt x="1147" y="638011"/>
                    <a:pt x="0" y="635243"/>
                    <a:pt x="0" y="632356"/>
                  </a:cubicBezTo>
                  <a:lnTo>
                    <a:pt x="0" y="10885"/>
                  </a:lnTo>
                  <a:cubicBezTo>
                    <a:pt x="0" y="7998"/>
                    <a:pt x="1147" y="5230"/>
                    <a:pt x="3188" y="3188"/>
                  </a:cubicBezTo>
                  <a:cubicBezTo>
                    <a:pt x="5230" y="1147"/>
                    <a:pt x="7998" y="0"/>
                    <a:pt x="108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63000"/>
                  </a:srgbClr>
                </a:gs>
                <a:gs pos="100000">
                  <a:srgbClr val="B100E8">
                    <a:alpha val="63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622525" cy="652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868548" y="3237490"/>
            <a:ext cx="6060545" cy="1975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93"/>
              </a:lnSpc>
              <a:spcBef>
                <a:spcPct val="0"/>
              </a:spcBef>
            </a:pPr>
            <a:r>
              <a:rPr lang="en-US" b="true" sz="575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Cloning a</a:t>
            </a:r>
            <a:r>
              <a:rPr lang="en-US" b="true" sz="575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REPOSITORY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75278" y="6078961"/>
            <a:ext cx="9337444" cy="2556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6"/>
              </a:lnSpc>
            </a:pPr>
            <a:r>
              <a:rPr lang="en-US" sz="281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Cloning means creating a local copy of a remote repository (remote means the repository that is on your GitHub profile online), similar to checking out a library book</a:t>
            </a:r>
          </a:p>
          <a:p>
            <a:pPr algn="l">
              <a:lnSpc>
                <a:spcPts val="4106"/>
              </a:lnSpc>
            </a:pPr>
          </a:p>
        </p:txBody>
      </p:sp>
      <p:sp>
        <p:nvSpPr>
          <p:cNvPr name="AutoShape 11" id="11"/>
          <p:cNvSpPr/>
          <p:nvPr/>
        </p:nvSpPr>
        <p:spPr>
          <a:xfrm flipV="true">
            <a:off x="3793393" y="2544028"/>
            <a:ext cx="10719722" cy="0"/>
          </a:xfrm>
          <a:prstGeom prst="line">
            <a:avLst/>
          </a:prstGeom>
          <a:ln cap="flat" w="38100">
            <a:solidFill>
              <a:srgbClr val="048A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3848100" y="1482714"/>
            <a:ext cx="1154593" cy="321067"/>
            <a:chOff x="0" y="0"/>
            <a:chExt cx="1539457" cy="42809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2" id="22"/>
          <p:cNvSpPr txBox="true"/>
          <p:nvPr/>
        </p:nvSpPr>
        <p:spPr>
          <a:xfrm rot="0">
            <a:off x="5706723" y="1462273"/>
            <a:ext cx="6774766" cy="76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5"/>
              </a:lnSpc>
            </a:pPr>
            <a:r>
              <a:rPr lang="en-US" b="true" sz="4389" spc="43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CLONING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26731" y="8420402"/>
            <a:ext cx="11917206" cy="837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1"/>
              </a:lnSpc>
              <a:spcBef>
                <a:spcPct val="0"/>
              </a:spcBef>
            </a:pPr>
            <a:r>
              <a:rPr lang="en-US" b="true" sz="2545">
                <a:solidFill>
                  <a:srgbClr val="13EB6B"/>
                </a:solidFill>
                <a:latin typeface="Consolas Bold"/>
                <a:ea typeface="Consolas Bold"/>
                <a:cs typeface="Consolas Bold"/>
                <a:sym typeface="Consolas Bold"/>
              </a:rPr>
              <a:t>&gt;</a:t>
            </a:r>
            <a:r>
              <a:rPr lang="en-US" b="true" sz="2545">
                <a:solidFill>
                  <a:srgbClr val="FFFFFF"/>
                </a:solidFill>
                <a:latin typeface="Consolas Bold"/>
                <a:ea typeface="Consolas Bold"/>
                <a:cs typeface="Consolas Bold"/>
                <a:sym typeface="Consolas Bold"/>
              </a:rPr>
              <a:t> </a:t>
            </a:r>
            <a:r>
              <a:rPr lang="en-US" b="true" sz="2545">
                <a:solidFill>
                  <a:srgbClr val="13EB6B"/>
                </a:solidFill>
                <a:latin typeface="Consolas Bold"/>
                <a:ea typeface="Consolas Bold"/>
                <a:cs typeface="Consolas Bold"/>
                <a:sym typeface="Consolas Bold"/>
              </a:rPr>
              <a:t>git clone &lt;repo_url&gt; </a:t>
            </a:r>
            <a:r>
              <a:rPr lang="en-US" b="true" sz="2545">
                <a:solidFill>
                  <a:srgbClr val="FFFFFF"/>
                </a:solidFill>
                <a:latin typeface="Consolas Bold"/>
                <a:ea typeface="Consolas Bold"/>
                <a:cs typeface="Consolas Bold"/>
                <a:sym typeface="Consolas Bold"/>
              </a:rPr>
              <a:t>| </a:t>
            </a:r>
            <a:r>
              <a:rPr lang="en-US" b="true" sz="2545">
                <a:solidFill>
                  <a:srgbClr val="F5C853"/>
                </a:solidFill>
                <a:latin typeface="Consolas Bold"/>
                <a:ea typeface="Consolas Bold"/>
                <a:cs typeface="Consolas Bold"/>
                <a:sym typeface="Consolas Bold"/>
              </a:rPr>
              <a:t>To clone a remote reporistory to your local one</a:t>
            </a:r>
          </a:p>
        </p:txBody>
      </p:sp>
    </p:spTree>
  </p:cSld>
  <p:clrMapOvr>
    <a:masterClrMapping/>
  </p:clrMapOvr>
  <p:transition spd="slow">
    <p:push dir="r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76917" y="625475"/>
            <a:ext cx="14277583" cy="8198284"/>
            <a:chOff x="0" y="0"/>
            <a:chExt cx="4116100" cy="23634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16100" cy="2363493"/>
            </a:xfrm>
            <a:custGeom>
              <a:avLst/>
              <a:gdLst/>
              <a:ahLst/>
              <a:cxnLst/>
              <a:rect r="r" b="b" t="t" l="l"/>
              <a:pathLst>
                <a:path h="2363493" w="4116100">
                  <a:moveTo>
                    <a:pt x="54224" y="0"/>
                  </a:moveTo>
                  <a:lnTo>
                    <a:pt x="4061876" y="0"/>
                  </a:lnTo>
                  <a:cubicBezTo>
                    <a:pt x="4091823" y="0"/>
                    <a:pt x="4116100" y="24277"/>
                    <a:pt x="4116100" y="54224"/>
                  </a:cubicBezTo>
                  <a:lnTo>
                    <a:pt x="4116100" y="2309268"/>
                  </a:lnTo>
                  <a:cubicBezTo>
                    <a:pt x="4116100" y="2339216"/>
                    <a:pt x="4091823" y="2363493"/>
                    <a:pt x="4061876" y="2363493"/>
                  </a:cubicBezTo>
                  <a:lnTo>
                    <a:pt x="54224" y="2363493"/>
                  </a:lnTo>
                  <a:cubicBezTo>
                    <a:pt x="24277" y="2363493"/>
                    <a:pt x="0" y="2339216"/>
                    <a:pt x="0" y="2309268"/>
                  </a:cubicBezTo>
                  <a:lnTo>
                    <a:pt x="0" y="54224"/>
                  </a:lnTo>
                  <a:cubicBezTo>
                    <a:pt x="0" y="24277"/>
                    <a:pt x="24277" y="0"/>
                    <a:pt x="54224" y="0"/>
                  </a:cubicBezTo>
                  <a:close/>
                </a:path>
              </a:pathLst>
            </a:custGeom>
            <a:solidFill>
              <a:srgbClr val="737086">
                <a:alpha val="3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116100" cy="2373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731935" y="1722526"/>
            <a:ext cx="8167547" cy="6841949"/>
          </a:xfrm>
          <a:custGeom>
            <a:avLst/>
            <a:gdLst/>
            <a:ahLst/>
            <a:cxnLst/>
            <a:rect r="r" b="b" t="t" l="l"/>
            <a:pathLst>
              <a:path h="6841949" w="8167547">
                <a:moveTo>
                  <a:pt x="0" y="0"/>
                </a:moveTo>
                <a:lnTo>
                  <a:pt x="8167547" y="0"/>
                </a:lnTo>
                <a:lnTo>
                  <a:pt x="8167547" y="6841948"/>
                </a:lnTo>
                <a:lnTo>
                  <a:pt x="0" y="684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" t="0" r="-39" b="-103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009009" y="565150"/>
            <a:ext cx="4965700" cy="927100"/>
            <a:chOff x="0" y="0"/>
            <a:chExt cx="1307839" cy="2441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07839" cy="244174"/>
            </a:xfrm>
            <a:custGeom>
              <a:avLst/>
              <a:gdLst/>
              <a:ahLst/>
              <a:cxnLst/>
              <a:rect r="r" b="b" t="t" l="l"/>
              <a:pathLst>
                <a:path h="244174" w="1307839">
                  <a:moveTo>
                    <a:pt x="79513" y="0"/>
                  </a:moveTo>
                  <a:lnTo>
                    <a:pt x="1228326" y="0"/>
                  </a:lnTo>
                  <a:cubicBezTo>
                    <a:pt x="1272239" y="0"/>
                    <a:pt x="1307839" y="35599"/>
                    <a:pt x="1307839" y="79513"/>
                  </a:cubicBezTo>
                  <a:lnTo>
                    <a:pt x="1307839" y="164661"/>
                  </a:lnTo>
                  <a:cubicBezTo>
                    <a:pt x="1307839" y="208575"/>
                    <a:pt x="1272239" y="244174"/>
                    <a:pt x="1228326" y="244174"/>
                  </a:cubicBezTo>
                  <a:lnTo>
                    <a:pt x="79513" y="244174"/>
                  </a:lnTo>
                  <a:cubicBezTo>
                    <a:pt x="35599" y="244174"/>
                    <a:pt x="0" y="208575"/>
                    <a:pt x="0" y="164661"/>
                  </a:cubicBezTo>
                  <a:lnTo>
                    <a:pt x="0" y="79513"/>
                  </a:lnTo>
                  <a:cubicBezTo>
                    <a:pt x="0" y="35599"/>
                    <a:pt x="35599" y="0"/>
                    <a:pt x="79513" y="0"/>
                  </a:cubicBez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307839" cy="310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989959" y="635000"/>
            <a:ext cx="5115603" cy="77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3"/>
              </a:lnSpc>
            </a:pPr>
            <a:r>
              <a:rPr lang="en-US" b="true" sz="4466" spc="437">
                <a:solidFill>
                  <a:srgbClr val="FFFFFF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GIT WORKFLOW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-1396447">
            <a:off x="-795503" y="6968404"/>
            <a:ext cx="3648405" cy="3192140"/>
          </a:xfrm>
          <a:custGeom>
            <a:avLst/>
            <a:gdLst/>
            <a:ahLst/>
            <a:cxnLst/>
            <a:rect r="r" b="b" t="t" l="l"/>
            <a:pathLst>
              <a:path h="3192140" w="3648405">
                <a:moveTo>
                  <a:pt x="3648406" y="0"/>
                </a:moveTo>
                <a:lnTo>
                  <a:pt x="0" y="0"/>
                </a:lnTo>
                <a:lnTo>
                  <a:pt x="0" y="3192140"/>
                </a:lnTo>
                <a:lnTo>
                  <a:pt x="3648406" y="3192140"/>
                </a:lnTo>
                <a:lnTo>
                  <a:pt x="3648406" y="0"/>
                </a:lnTo>
                <a:close/>
              </a:path>
            </a:pathLst>
          </a:custGeom>
          <a:blipFill>
            <a:blip r:embed="rId4"/>
            <a:stretch>
              <a:fillRect l="-89689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16629" y="43691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17246" y="2694860"/>
            <a:ext cx="14642054" cy="658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548" b="true">
                <a:solidFill>
                  <a:srgbClr val="13EB6B"/>
                </a:solidFill>
                <a:latin typeface="DM Sans Bold"/>
                <a:ea typeface="DM Sans Bold"/>
                <a:cs typeface="DM Sans Bold"/>
                <a:sym typeface="DM Sans Bold"/>
              </a:rPr>
              <a:t>&gt; git add &lt;filename(s)&gt;:  </a:t>
            </a:r>
            <a:r>
              <a:rPr lang="en-US" sz="3548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Stages changes for commit.</a:t>
            </a:r>
          </a:p>
          <a:p>
            <a:pPr algn="l">
              <a:lnSpc>
                <a:spcPts val="3814"/>
              </a:lnSpc>
            </a:pPr>
            <a:r>
              <a:rPr lang="en-US" sz="2612" b="true">
                <a:solidFill>
                  <a:srgbClr val="F5C853"/>
                </a:solidFill>
                <a:latin typeface="DM Sans Bold"/>
                <a:ea typeface="DM Sans Bold"/>
                <a:cs typeface="DM Sans Bold"/>
                <a:sym typeface="DM Sans Bold"/>
              </a:rPr>
              <a:t>All Changes: -A (all files), . (current directory).</a:t>
            </a:r>
          </a:p>
          <a:p>
            <a:pPr algn="l">
              <a:lnSpc>
                <a:spcPts val="3814"/>
              </a:lnSpc>
            </a:pPr>
            <a:r>
              <a:rPr lang="en-US" sz="2612" b="true">
                <a:solidFill>
                  <a:srgbClr val="F5C853"/>
                </a:solidFill>
                <a:latin typeface="DM Sans Bold"/>
                <a:ea typeface="DM Sans Bold"/>
                <a:cs typeface="DM Sans Bold"/>
                <a:sym typeface="DM Sans Bold"/>
              </a:rPr>
              <a:t>Modified &amp; Deleted Only: -u</a:t>
            </a:r>
          </a:p>
          <a:p>
            <a:pPr algn="l">
              <a:lnSpc>
                <a:spcPts val="3814"/>
              </a:lnSpc>
            </a:pPr>
          </a:p>
          <a:p>
            <a:pPr algn="l">
              <a:lnSpc>
                <a:spcPts val="5180"/>
              </a:lnSpc>
            </a:pPr>
            <a:r>
              <a:rPr lang="en-US" sz="3548" b="true">
                <a:solidFill>
                  <a:srgbClr val="13EB6B"/>
                </a:solidFill>
                <a:latin typeface="DM Sans Bold"/>
                <a:ea typeface="DM Sans Bold"/>
                <a:cs typeface="DM Sans Bold"/>
                <a:sym typeface="DM Sans Bold"/>
              </a:rPr>
              <a:t>&gt; git commit: </a:t>
            </a:r>
            <a:r>
              <a:rPr lang="en-US" sz="3548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Records staged changes in the repository.</a:t>
            </a:r>
          </a:p>
          <a:p>
            <a:pPr algn="l">
              <a:lnSpc>
                <a:spcPts val="3814"/>
              </a:lnSpc>
            </a:pPr>
            <a:r>
              <a:rPr lang="en-US" sz="2612" b="true">
                <a:solidFill>
                  <a:srgbClr val="F5C853"/>
                </a:solidFill>
                <a:latin typeface="DM Sans Bold"/>
                <a:ea typeface="DM Sans Bold"/>
                <a:cs typeface="DM Sans Bold"/>
                <a:sym typeface="DM Sans Bold"/>
              </a:rPr>
              <a:t>Message: -m "&lt;message&gt;" adds a commit message inline.</a:t>
            </a:r>
          </a:p>
          <a:p>
            <a:pPr algn="l">
              <a:lnSpc>
                <a:spcPts val="3814"/>
              </a:lnSpc>
            </a:pPr>
            <a:r>
              <a:rPr lang="en-US" sz="2612" b="true">
                <a:solidFill>
                  <a:srgbClr val="F5C853"/>
                </a:solidFill>
                <a:latin typeface="DM Sans Bold"/>
                <a:ea typeface="DM Sans Bold"/>
                <a:cs typeface="DM Sans Bold"/>
                <a:sym typeface="DM Sans Bold"/>
              </a:rPr>
              <a:t>All Tracked Changes: -a skips git add, committing modified/deleted files.</a:t>
            </a:r>
          </a:p>
          <a:p>
            <a:pPr algn="l">
              <a:lnSpc>
                <a:spcPts val="5180"/>
              </a:lnSpc>
            </a:pPr>
          </a:p>
          <a:p>
            <a:pPr algn="l">
              <a:lnSpc>
                <a:spcPts val="5180"/>
              </a:lnSpc>
            </a:pPr>
            <a:r>
              <a:rPr lang="en-US" sz="3548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&gt; </a:t>
            </a:r>
            <a:r>
              <a:rPr lang="en-US" sz="3548" b="true">
                <a:solidFill>
                  <a:srgbClr val="13EB6B"/>
                </a:solidFill>
                <a:latin typeface="DM Sans Bold"/>
                <a:ea typeface="DM Sans Bold"/>
                <a:cs typeface="DM Sans Bold"/>
                <a:sym typeface="DM Sans Bold"/>
              </a:rPr>
              <a:t>git push </a:t>
            </a:r>
            <a:r>
              <a:rPr lang="en-US" sz="3548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: Uploads local commits to a remote repository.</a:t>
            </a:r>
          </a:p>
          <a:p>
            <a:pPr algn="l">
              <a:lnSpc>
                <a:spcPts val="3814"/>
              </a:lnSpc>
            </a:pPr>
            <a:r>
              <a:rPr lang="en-US" sz="2612" b="true">
                <a:solidFill>
                  <a:srgbClr val="F5C853"/>
                </a:solidFill>
                <a:latin typeface="DM Sans Bold"/>
                <a:ea typeface="DM Sans Bold"/>
                <a:cs typeface="DM Sans Bold"/>
                <a:sym typeface="DM Sans Bold"/>
              </a:rPr>
              <a:t>Specify Remote &amp; Branch: git push &lt;remote&gt; &lt;branch&gt;</a:t>
            </a:r>
          </a:p>
          <a:p>
            <a:pPr algn="l">
              <a:lnSpc>
                <a:spcPts val="3814"/>
              </a:lnSpc>
            </a:pPr>
            <a:r>
              <a:rPr lang="en-US" sz="2612" b="true">
                <a:solidFill>
                  <a:srgbClr val="F5C853"/>
                </a:solidFill>
                <a:latin typeface="DM Sans Bold"/>
                <a:ea typeface="DM Sans Bold"/>
                <a:cs typeface="DM Sans Bold"/>
                <a:sym typeface="DM Sans Bold"/>
              </a:rPr>
              <a:t>Force: -f or --force overwrites remote history.</a:t>
            </a:r>
          </a:p>
          <a:p>
            <a:pPr algn="l">
              <a:lnSpc>
                <a:spcPts val="51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617246" y="1162242"/>
            <a:ext cx="11010938" cy="114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6"/>
              </a:lnSpc>
            </a:pPr>
            <a:r>
              <a:rPr lang="en-US" sz="6759" b="true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Essential Git Commands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728418">
            <a:off x="15574121" y="7081911"/>
            <a:ext cx="3370358" cy="2804147"/>
          </a:xfrm>
          <a:custGeom>
            <a:avLst/>
            <a:gdLst/>
            <a:ahLst/>
            <a:cxnLst/>
            <a:rect r="r" b="b" t="t" l="l"/>
            <a:pathLst>
              <a:path h="2804147" w="3370358">
                <a:moveTo>
                  <a:pt x="0" y="0"/>
                </a:moveTo>
                <a:lnTo>
                  <a:pt x="3370358" y="0"/>
                </a:lnTo>
                <a:lnTo>
                  <a:pt x="3370358" y="2804147"/>
                </a:lnTo>
                <a:lnTo>
                  <a:pt x="0" y="2804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9" t="-8482" r="0" b="-2394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16629" y="43691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17246" y="3248899"/>
            <a:ext cx="12403917" cy="8887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2"/>
              </a:lnSpc>
            </a:pPr>
            <a:r>
              <a:rPr lang="en-US" sz="3412" b="true">
                <a:solidFill>
                  <a:srgbClr val="13EB6B"/>
                </a:solidFill>
                <a:latin typeface="DM Sans Bold"/>
                <a:ea typeface="DM Sans Bold"/>
                <a:cs typeface="DM Sans Bold"/>
                <a:sym typeface="DM Sans Bold"/>
              </a:rPr>
              <a:t>&gt; git fetch &lt;branch-name&gt;: </a:t>
            </a:r>
            <a:r>
              <a:rPr lang="en-US" sz="341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Retrieves updates from a remote repository without merging them into your local branch.</a:t>
            </a:r>
          </a:p>
          <a:p>
            <a:pPr algn="l">
              <a:lnSpc>
                <a:spcPts val="4982"/>
              </a:lnSpc>
            </a:pPr>
            <a:r>
              <a:rPr lang="en-US" sz="3412" b="true">
                <a:solidFill>
                  <a:srgbClr val="13EB6B"/>
                </a:solidFill>
                <a:latin typeface="DM Sans Bold"/>
                <a:ea typeface="DM Sans Bold"/>
                <a:cs typeface="DM Sans Bold"/>
                <a:sym typeface="DM Sans Bold"/>
              </a:rPr>
              <a:t>&gt; git pull : </a:t>
            </a:r>
            <a:r>
              <a:rPr lang="en-US" sz="341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Fetches updates from a remote repository and merges them into the current branch.</a:t>
            </a:r>
          </a:p>
          <a:p>
            <a:pPr algn="l">
              <a:lnSpc>
                <a:spcPts val="4982"/>
              </a:lnSpc>
            </a:pPr>
            <a:r>
              <a:rPr lang="en-US" sz="3412" b="true">
                <a:solidFill>
                  <a:srgbClr val="13EB6B"/>
                </a:solidFill>
                <a:latin typeface="DM Sans Bold"/>
                <a:ea typeface="DM Sans Bold"/>
                <a:cs typeface="DM Sans Bold"/>
                <a:sym typeface="DM Sans Bold"/>
              </a:rPr>
              <a:t>&gt; git checkout &lt;branch-name&gt; : </a:t>
            </a:r>
            <a:r>
              <a:rPr lang="en-US" sz="341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Switches branches or restores files in the working directory.</a:t>
            </a:r>
          </a:p>
          <a:p>
            <a:pPr algn="l">
              <a:lnSpc>
                <a:spcPts val="3668"/>
              </a:lnSpc>
            </a:pPr>
            <a:r>
              <a:rPr lang="en-US" sz="2512" b="true">
                <a:solidFill>
                  <a:srgbClr val="F5C853"/>
                </a:solidFill>
                <a:latin typeface="DM Sans Bold"/>
                <a:ea typeface="DM Sans Bold"/>
                <a:cs typeface="DM Sans Bold"/>
                <a:sym typeface="DM Sans Bold"/>
              </a:rPr>
              <a:t>Create &amp; Switch: -b &lt;new-branch&gt; creates and switches to a new branch.</a:t>
            </a:r>
          </a:p>
          <a:p>
            <a:pPr algn="l">
              <a:lnSpc>
                <a:spcPts val="3668"/>
              </a:lnSpc>
            </a:pPr>
            <a:r>
              <a:rPr lang="en-US" sz="2512" b="true">
                <a:solidFill>
                  <a:srgbClr val="F5C853"/>
                </a:solidFill>
                <a:latin typeface="DM Sans Bold"/>
                <a:ea typeface="DM Sans Bold"/>
                <a:cs typeface="DM Sans Bold"/>
                <a:sym typeface="DM Sans Bold"/>
              </a:rPr>
              <a:t>File Restore: git checkout &lt;branch&gt; -- &lt;file&gt; restores a file from a specific branch to the working directory.</a:t>
            </a:r>
          </a:p>
          <a:p>
            <a:pPr algn="l">
              <a:lnSpc>
                <a:spcPts val="4982"/>
              </a:lnSpc>
            </a:pPr>
          </a:p>
          <a:p>
            <a:pPr algn="l">
              <a:lnSpc>
                <a:spcPts val="4982"/>
              </a:lnSpc>
            </a:pPr>
          </a:p>
          <a:p>
            <a:pPr algn="l">
              <a:lnSpc>
                <a:spcPts val="4982"/>
              </a:lnSpc>
            </a:pPr>
          </a:p>
          <a:p>
            <a:pPr algn="l">
              <a:lnSpc>
                <a:spcPts val="4982"/>
              </a:lnSpc>
            </a:pPr>
          </a:p>
          <a:p>
            <a:pPr algn="l">
              <a:lnSpc>
                <a:spcPts val="498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617246" y="1162242"/>
            <a:ext cx="11010938" cy="114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6"/>
              </a:lnSpc>
            </a:pPr>
            <a:r>
              <a:rPr lang="en-US" sz="6759" b="true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Essential Git Commands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411563" y="7271141"/>
            <a:ext cx="3214759" cy="2425687"/>
          </a:xfrm>
          <a:custGeom>
            <a:avLst/>
            <a:gdLst/>
            <a:ahLst/>
            <a:cxnLst/>
            <a:rect r="r" b="b" t="t" l="l"/>
            <a:pathLst>
              <a:path h="2425687" w="3214759">
                <a:moveTo>
                  <a:pt x="0" y="0"/>
                </a:moveTo>
                <a:lnTo>
                  <a:pt x="3214760" y="0"/>
                </a:lnTo>
                <a:lnTo>
                  <a:pt x="3214760" y="2425687"/>
                </a:lnTo>
                <a:lnTo>
                  <a:pt x="0" y="2425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380" t="-8482" r="0" b="-2394"/>
            </a:stretch>
          </a:blipFill>
        </p:spPr>
      </p:sp>
    </p:spTree>
  </p:cSld>
  <p:clrMapOvr>
    <a:masterClrMapping/>
  </p:clrMapOvr>
  <p:transition spd="fast">
    <p:cover dir="ru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52687" y="791273"/>
            <a:ext cx="1323045" cy="367910"/>
            <a:chOff x="0" y="0"/>
            <a:chExt cx="1764060" cy="49054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90547" cy="490547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637356" y="0"/>
              <a:ext cx="490547" cy="490547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273513" y="0"/>
              <a:ext cx="490547" cy="490547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-1884992">
            <a:off x="-489086" y="7856445"/>
            <a:ext cx="3035572" cy="2803710"/>
          </a:xfrm>
          <a:custGeom>
            <a:avLst/>
            <a:gdLst/>
            <a:ahLst/>
            <a:cxnLst/>
            <a:rect r="r" b="b" t="t" l="l"/>
            <a:pathLst>
              <a:path h="2803710" w="3035572">
                <a:moveTo>
                  <a:pt x="0" y="0"/>
                </a:moveTo>
                <a:lnTo>
                  <a:pt x="3035572" y="0"/>
                </a:lnTo>
                <a:lnTo>
                  <a:pt x="3035572" y="2803710"/>
                </a:lnTo>
                <a:lnTo>
                  <a:pt x="0" y="2803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750" t="-20410" r="-64083" b="-19498"/>
            </a:stretch>
          </a:blipFill>
        </p:spPr>
      </p:sp>
      <p:sp>
        <p:nvSpPr>
          <p:cNvPr name="AutoShape 14" id="14"/>
          <p:cNvSpPr/>
          <p:nvPr/>
        </p:nvSpPr>
        <p:spPr>
          <a:xfrm flipV="true">
            <a:off x="980689" y="1573521"/>
            <a:ext cx="16547405" cy="14286"/>
          </a:xfrm>
          <a:prstGeom prst="line">
            <a:avLst/>
          </a:prstGeom>
          <a:ln cap="flat" w="28575">
            <a:solidFill>
              <a:srgbClr val="048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1468229" y="1792636"/>
            <a:ext cx="18813" cy="6511371"/>
          </a:xfrm>
          <a:prstGeom prst="line">
            <a:avLst/>
          </a:prstGeom>
          <a:ln cap="flat" w="28575">
            <a:solidFill>
              <a:srgbClr val="0B6AB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4767566" y="5143500"/>
            <a:ext cx="13520434" cy="0"/>
          </a:xfrm>
          <a:prstGeom prst="line">
            <a:avLst/>
          </a:prstGeom>
          <a:ln cap="flat" w="38100">
            <a:solidFill>
              <a:srgbClr val="048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3567097">
            <a:off x="9175542" y="8855057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28700" y="2267306"/>
            <a:ext cx="2459514" cy="488746"/>
            <a:chOff x="0" y="0"/>
            <a:chExt cx="647773" cy="1287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47773" cy="128723"/>
            </a:xfrm>
            <a:custGeom>
              <a:avLst/>
              <a:gdLst/>
              <a:ahLst/>
              <a:cxnLst/>
              <a:rect r="r" b="b" t="t" l="l"/>
              <a:pathLst>
                <a:path h="128723" w="647773">
                  <a:moveTo>
                    <a:pt x="0" y="0"/>
                  </a:moveTo>
                  <a:lnTo>
                    <a:pt x="647773" y="0"/>
                  </a:lnTo>
                  <a:lnTo>
                    <a:pt x="647773" y="128723"/>
                  </a:lnTo>
                  <a:lnTo>
                    <a:pt x="0" y="128723"/>
                  </a:lnTo>
                  <a:close/>
                </a:path>
              </a:pathLst>
            </a:custGeom>
            <a:solidFill>
              <a:srgbClr val="01237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647773" cy="176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2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431314" y="1926719"/>
            <a:ext cx="5525785" cy="60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6"/>
              </a:lnSpc>
              <a:spcBef>
                <a:spcPct val="0"/>
              </a:spcBef>
            </a:pPr>
            <a:r>
              <a:rPr lang="en-US" sz="3476" b="true">
                <a:solidFill>
                  <a:srgbClr val="7ED957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1. Pick a Project &amp; Fork it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04660" y="1926719"/>
            <a:ext cx="4623446" cy="60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66"/>
              </a:lnSpc>
              <a:spcBef>
                <a:spcPct val="0"/>
              </a:spcBef>
            </a:pPr>
            <a:r>
              <a:rPr lang="en-US" b="true" sz="3476">
                <a:solidFill>
                  <a:srgbClr val="7ED957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2.  Clone it  &amp; Add your touch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31314" y="5753490"/>
            <a:ext cx="3752088" cy="60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6"/>
              </a:lnSpc>
              <a:spcBef>
                <a:spcPct val="0"/>
              </a:spcBef>
            </a:pPr>
            <a:r>
              <a:rPr lang="en-US" sz="3476" b="true">
                <a:solidFill>
                  <a:srgbClr val="7ED957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3.  Share Your Work: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91330" y="5730884"/>
            <a:ext cx="3736776" cy="60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66"/>
              </a:lnSpc>
              <a:spcBef>
                <a:spcPct val="0"/>
              </a:spcBef>
            </a:pPr>
            <a:r>
              <a:rPr lang="en-US" b="true" sz="3476">
                <a:solidFill>
                  <a:srgbClr val="7ED957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4.  Raise Your Hand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31314" y="2841777"/>
            <a:ext cx="4323375" cy="158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1"/>
              </a:lnSpc>
            </a:pPr>
            <a:r>
              <a:rPr lang="en-US" sz="2212" spc="4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Find an open source project that interests you. There are tons out there for every skill level.</a:t>
            </a:r>
          </a:p>
          <a:p>
            <a:pPr algn="l">
              <a:lnSpc>
                <a:spcPts val="2521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5431314" y="6569194"/>
            <a:ext cx="4323375" cy="959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1"/>
              </a:lnSpc>
            </a:pPr>
            <a:r>
              <a:rPr lang="en-US" sz="2212" spc="4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Push your changes back to your forked project on GitHub.</a:t>
            </a:r>
          </a:p>
          <a:p>
            <a:pPr algn="l">
              <a:lnSpc>
                <a:spcPts val="2521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2120226" y="2765577"/>
            <a:ext cx="5455505" cy="159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3"/>
              </a:lnSpc>
            </a:pPr>
            <a:r>
              <a:rPr lang="en-US" sz="2231" spc="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Clone the project to your computer using Git. It's now your playground.</a:t>
            </a:r>
          </a:p>
          <a:p>
            <a:pPr algn="r">
              <a:lnSpc>
                <a:spcPts val="2543"/>
              </a:lnSpc>
            </a:pPr>
            <a:r>
              <a:rPr lang="en-US" sz="2231" spc="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Make improvements, fix bugs, or add new features. It's your chance to shine!</a:t>
            </a:r>
          </a:p>
          <a:p>
            <a:pPr algn="r">
              <a:lnSpc>
                <a:spcPts val="2543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3204732" y="6546588"/>
            <a:ext cx="4323375" cy="158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1"/>
              </a:lnSpc>
            </a:pPr>
            <a:r>
              <a:rPr lang="en-US" sz="2212" spc="4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Create a pull request to propose your changes to the original project. It's like saying, "Hey, check out what I did!"</a:t>
            </a:r>
          </a:p>
          <a:p>
            <a:pPr algn="r">
              <a:lnSpc>
                <a:spcPts val="2521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7228964" y="395624"/>
            <a:ext cx="3830071" cy="77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3"/>
              </a:lnSpc>
            </a:pPr>
            <a:r>
              <a:rPr lang="en-US" b="true" sz="4466" spc="437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OPEN SOURCE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532305" y="4658434"/>
            <a:ext cx="11837424" cy="78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b="true" sz="4517" spc="442">
                <a:solidFill>
                  <a:srgbClr val="FFFFFF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HOW TO GET INVOLVED IN OPEN SOURCE?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84648" y="2263904"/>
            <a:ext cx="3758972" cy="4932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en-US" b="true" sz="283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Open Source </a:t>
            </a:r>
            <a:r>
              <a:rPr lang="en-US" sz="283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is Software with publicly accessible source code, allowing anyone to view, modify, and distribute it. Promotes collaboration, transparency, and community-driven development.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43853" y="1295430"/>
            <a:ext cx="1002157" cy="278678"/>
            <a:chOff x="0" y="0"/>
            <a:chExt cx="1336210" cy="37157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71571" cy="371571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482773" y="0"/>
              <a:ext cx="371571" cy="371571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964639" y="0"/>
              <a:ext cx="371571" cy="371571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10425830" y="6535981"/>
            <a:ext cx="1002157" cy="278678"/>
            <a:chOff x="0" y="0"/>
            <a:chExt cx="1336210" cy="37157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371571" cy="371571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482773" y="0"/>
              <a:ext cx="371571" cy="371571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964639" y="0"/>
              <a:ext cx="371571" cy="37157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10511647" y="1295430"/>
            <a:ext cx="1002157" cy="278678"/>
            <a:chOff x="0" y="0"/>
            <a:chExt cx="1336210" cy="371571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371571" cy="371571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482773" y="0"/>
              <a:ext cx="371571" cy="371571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964639" y="0"/>
              <a:ext cx="371571" cy="371571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15124590" y="1295430"/>
            <a:ext cx="1002157" cy="278678"/>
            <a:chOff x="0" y="0"/>
            <a:chExt cx="1336210" cy="371571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371571" cy="371571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482773" y="0"/>
              <a:ext cx="371571" cy="371571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964639" y="0"/>
              <a:ext cx="371571" cy="371571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43" id="43"/>
          <p:cNvGrpSpPr/>
          <p:nvPr/>
        </p:nvGrpSpPr>
        <p:grpSpPr>
          <a:xfrm rot="0">
            <a:off x="5695401" y="6499012"/>
            <a:ext cx="1002157" cy="278678"/>
            <a:chOff x="0" y="0"/>
            <a:chExt cx="1336210" cy="371571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371571" cy="371571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482773" y="0"/>
              <a:ext cx="371571" cy="371571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964639" y="0"/>
              <a:ext cx="371571" cy="371571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53" id="53"/>
          <p:cNvGrpSpPr/>
          <p:nvPr/>
        </p:nvGrpSpPr>
        <p:grpSpPr>
          <a:xfrm rot="0">
            <a:off x="15124590" y="6535981"/>
            <a:ext cx="1002157" cy="278678"/>
            <a:chOff x="0" y="0"/>
            <a:chExt cx="1336210" cy="371571"/>
          </a:xfrm>
        </p:grpSpPr>
        <p:grpSp>
          <p:nvGrpSpPr>
            <p:cNvPr name="Group 54" id="54"/>
            <p:cNvGrpSpPr/>
            <p:nvPr/>
          </p:nvGrpSpPr>
          <p:grpSpPr>
            <a:xfrm rot="0">
              <a:off x="0" y="0"/>
              <a:ext cx="371571" cy="371571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482773" y="0"/>
              <a:ext cx="371571" cy="371571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964639" y="0"/>
              <a:ext cx="371571" cy="371571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63" id="63"/>
          <p:cNvSpPr/>
          <p:nvPr/>
        </p:nvSpPr>
        <p:spPr>
          <a:xfrm>
            <a:off x="3273566" y="1867417"/>
            <a:ext cx="3917710" cy="0"/>
          </a:xfrm>
          <a:prstGeom prst="line">
            <a:avLst/>
          </a:prstGeom>
          <a:ln cap="flat" w="38100">
            <a:solidFill>
              <a:srgbClr val="4952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>
            <a:off x="7755544" y="7107967"/>
            <a:ext cx="3917710" cy="0"/>
          </a:xfrm>
          <a:prstGeom prst="line">
            <a:avLst/>
          </a:prstGeom>
          <a:ln cap="flat" w="38100">
            <a:solidFill>
              <a:srgbClr val="4952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5" id="65"/>
          <p:cNvSpPr/>
          <p:nvPr/>
        </p:nvSpPr>
        <p:spPr>
          <a:xfrm>
            <a:off x="7841360" y="1867417"/>
            <a:ext cx="3917710" cy="0"/>
          </a:xfrm>
          <a:prstGeom prst="line">
            <a:avLst/>
          </a:prstGeom>
          <a:ln cap="flat" w="38100">
            <a:solidFill>
              <a:srgbClr val="4952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6" id="66"/>
          <p:cNvSpPr/>
          <p:nvPr/>
        </p:nvSpPr>
        <p:spPr>
          <a:xfrm>
            <a:off x="12454304" y="1867417"/>
            <a:ext cx="3917710" cy="0"/>
          </a:xfrm>
          <a:prstGeom prst="line">
            <a:avLst/>
          </a:prstGeom>
          <a:ln cap="flat" w="38100">
            <a:solidFill>
              <a:srgbClr val="4952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7" id="67"/>
          <p:cNvSpPr/>
          <p:nvPr/>
        </p:nvSpPr>
        <p:spPr>
          <a:xfrm>
            <a:off x="3207413" y="7015027"/>
            <a:ext cx="3917710" cy="0"/>
          </a:xfrm>
          <a:prstGeom prst="line">
            <a:avLst/>
          </a:prstGeom>
          <a:ln cap="flat" w="38100">
            <a:solidFill>
              <a:srgbClr val="4952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8" id="68"/>
          <p:cNvSpPr/>
          <p:nvPr/>
        </p:nvSpPr>
        <p:spPr>
          <a:xfrm>
            <a:off x="12454304" y="7107967"/>
            <a:ext cx="3917710" cy="0"/>
          </a:xfrm>
          <a:prstGeom prst="line">
            <a:avLst/>
          </a:prstGeom>
          <a:ln cap="flat" w="38100">
            <a:solidFill>
              <a:srgbClr val="4952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9" id="69"/>
          <p:cNvSpPr txBox="true"/>
          <p:nvPr/>
        </p:nvSpPr>
        <p:spPr>
          <a:xfrm rot="0">
            <a:off x="3298237" y="2037143"/>
            <a:ext cx="3893039" cy="101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</a:pPr>
            <a:r>
              <a:rPr lang="en-US" sz="2927" b="true">
                <a:solidFill>
                  <a:srgbClr val="FFFFFF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Google Summer Of Code</a:t>
            </a:r>
          </a:p>
          <a:p>
            <a:pPr algn="ctr">
              <a:lnSpc>
                <a:spcPts val="4098"/>
              </a:lnSpc>
              <a:spcBef>
                <a:spcPct val="0"/>
              </a:spcBef>
            </a:pPr>
            <a:r>
              <a:rPr lang="en-US" b="true" sz="2927">
                <a:solidFill>
                  <a:srgbClr val="FFFFFF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GSoC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7841360" y="7346092"/>
            <a:ext cx="3893039" cy="101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  <a:spcBef>
                <a:spcPct val="0"/>
              </a:spcBef>
            </a:pPr>
            <a:r>
              <a:rPr lang="en-US" b="true" sz="2927">
                <a:solidFill>
                  <a:srgbClr val="FFFFFF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Mozilla Open Source Support (MOSS)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7841360" y="2304619"/>
            <a:ext cx="3893039" cy="49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  <a:spcBef>
                <a:spcPct val="0"/>
              </a:spcBef>
            </a:pPr>
            <a:r>
              <a:rPr lang="en-US" b="true" sz="2927">
                <a:solidFill>
                  <a:srgbClr val="FFFFFF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Hacktober Fest</a:t>
            </a:r>
          </a:p>
        </p:txBody>
      </p:sp>
      <p:grpSp>
        <p:nvGrpSpPr>
          <p:cNvPr name="Group 72" id="72"/>
          <p:cNvGrpSpPr/>
          <p:nvPr/>
        </p:nvGrpSpPr>
        <p:grpSpPr>
          <a:xfrm rot="0">
            <a:off x="12272897" y="1034121"/>
            <a:ext cx="4305195" cy="3268663"/>
            <a:chOff x="0" y="0"/>
            <a:chExt cx="1133879" cy="860882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1133879" cy="860882"/>
            </a:xfrm>
            <a:custGeom>
              <a:avLst/>
              <a:gdLst/>
              <a:ahLst/>
              <a:cxnLst/>
              <a:rect r="r" b="b" t="t" l="l"/>
              <a:pathLst>
                <a:path h="860882" w="1133879">
                  <a:moveTo>
                    <a:pt x="0" y="0"/>
                  </a:moveTo>
                  <a:lnTo>
                    <a:pt x="1133879" y="0"/>
                  </a:lnTo>
                  <a:lnTo>
                    <a:pt x="1133879" y="860882"/>
                  </a:lnTo>
                  <a:lnTo>
                    <a:pt x="0" y="860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name="TextBox 74" id="74"/>
            <p:cNvSpPr txBox="true"/>
            <p:nvPr/>
          </p:nvSpPr>
          <p:spPr>
            <a:xfrm>
              <a:off x="0" y="-57150"/>
              <a:ext cx="1133879" cy="918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7"/>
                </a:lnSpc>
              </a:pPr>
            </a:p>
          </p:txBody>
        </p:sp>
      </p:grpSp>
      <p:sp>
        <p:nvSpPr>
          <p:cNvPr name="TextBox 75" id="75"/>
          <p:cNvSpPr txBox="true"/>
          <p:nvPr/>
        </p:nvSpPr>
        <p:spPr>
          <a:xfrm rot="0">
            <a:off x="12478975" y="2171302"/>
            <a:ext cx="3893039" cy="49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  <a:spcBef>
                <a:spcPct val="0"/>
              </a:spcBef>
            </a:pPr>
            <a:r>
              <a:rPr lang="en-US" b="true" sz="2927">
                <a:solidFill>
                  <a:srgbClr val="FFFFFF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GSSoC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3207413" y="7441928"/>
            <a:ext cx="3893039" cy="49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  <a:spcBef>
                <a:spcPct val="0"/>
              </a:spcBef>
            </a:pPr>
            <a:r>
              <a:rPr lang="en-US" b="true" sz="2927">
                <a:solidFill>
                  <a:srgbClr val="FFFFFF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LFX Mentorship 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2454304" y="7403242"/>
            <a:ext cx="3893039" cy="101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  <a:spcBef>
                <a:spcPct val="0"/>
              </a:spcBef>
            </a:pPr>
            <a:r>
              <a:rPr lang="en-US" b="true" sz="2927">
                <a:solidFill>
                  <a:srgbClr val="FFFFFF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Apache Software Foundation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3693271" y="3241443"/>
            <a:ext cx="3004287" cy="96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9"/>
              </a:lnSpc>
            </a:pPr>
            <a:r>
              <a:rPr lang="en-US" sz="2262" spc="49">
                <a:solidFill>
                  <a:srgbClr val="FFFFFF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Earn while contributing during the summer.</a:t>
            </a:r>
          </a:p>
          <a:p>
            <a:pPr algn="ctr">
              <a:lnSpc>
                <a:spcPts val="2579"/>
              </a:lnSpc>
            </a:pPr>
          </a:p>
        </p:txBody>
      </p:sp>
      <p:sp>
        <p:nvSpPr>
          <p:cNvPr name="TextBox 79" id="79"/>
          <p:cNvSpPr txBox="true"/>
          <p:nvPr/>
        </p:nvSpPr>
        <p:spPr>
          <a:xfrm rot="0">
            <a:off x="8285736" y="8612408"/>
            <a:ext cx="3004287" cy="645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9"/>
              </a:lnSpc>
            </a:pPr>
            <a:r>
              <a:rPr lang="en-US" sz="2262" spc="49">
                <a:solidFill>
                  <a:srgbClr val="FFFFFF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Funding for projects that make the internet better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2911015" y="8561223"/>
            <a:ext cx="3004287" cy="645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9"/>
              </a:lnSpc>
            </a:pPr>
            <a:r>
              <a:rPr lang="en-US" sz="2262" spc="49">
                <a:solidFill>
                  <a:srgbClr val="FFFFFF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Home to many open source projects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8261065" y="3154194"/>
            <a:ext cx="3004287" cy="96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9"/>
              </a:lnSpc>
            </a:pPr>
            <a:r>
              <a:rPr lang="en-US" sz="2262" spc="49">
                <a:solidFill>
                  <a:srgbClr val="FFFFFF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 Celebrate open source every October.</a:t>
            </a:r>
          </a:p>
          <a:p>
            <a:pPr algn="ctr">
              <a:lnSpc>
                <a:spcPts val="2579"/>
              </a:lnSpc>
            </a:pPr>
          </a:p>
        </p:txBody>
      </p:sp>
      <p:sp>
        <p:nvSpPr>
          <p:cNvPr name="TextBox 82" id="82"/>
          <p:cNvSpPr txBox="true"/>
          <p:nvPr/>
        </p:nvSpPr>
        <p:spPr>
          <a:xfrm rot="0">
            <a:off x="12911015" y="2963727"/>
            <a:ext cx="3004287" cy="96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9"/>
              </a:lnSpc>
            </a:pPr>
            <a:r>
              <a:rPr lang="en-US" sz="2262" spc="49">
                <a:solidFill>
                  <a:srgbClr val="FFFFFF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international annual program held in summers.</a:t>
            </a:r>
          </a:p>
          <a:p>
            <a:pPr algn="ctr">
              <a:lnSpc>
                <a:spcPts val="2579"/>
              </a:lnSpc>
            </a:pPr>
          </a:p>
        </p:txBody>
      </p:sp>
      <p:sp>
        <p:nvSpPr>
          <p:cNvPr name="TextBox 83" id="83"/>
          <p:cNvSpPr txBox="true"/>
          <p:nvPr/>
        </p:nvSpPr>
        <p:spPr>
          <a:xfrm rot="0">
            <a:off x="3525831" y="8128993"/>
            <a:ext cx="3004287" cy="1293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9"/>
              </a:lnSpc>
            </a:pPr>
            <a:r>
              <a:rPr lang="en-US" sz="2262" spc="49">
                <a:solidFill>
                  <a:srgbClr val="FFFFFF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Open source mentorship program held by Linux Foundation</a:t>
            </a:r>
          </a:p>
          <a:p>
            <a:pPr algn="ctr">
              <a:lnSpc>
                <a:spcPts val="2579"/>
              </a:lnSpc>
            </a:pPr>
          </a:p>
        </p:txBody>
      </p:sp>
      <p:sp>
        <p:nvSpPr>
          <p:cNvPr name="TextBox 84" id="84"/>
          <p:cNvSpPr txBox="true"/>
          <p:nvPr/>
        </p:nvSpPr>
        <p:spPr>
          <a:xfrm rot="0">
            <a:off x="2249533" y="4649788"/>
            <a:ext cx="15101364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490">
                <a:solidFill>
                  <a:srgbClr val="FFFFFF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SOME COOL OPEN SOURCE PROGRAMS</a:t>
            </a:r>
          </a:p>
        </p:txBody>
      </p:sp>
      <p:grpSp>
        <p:nvGrpSpPr>
          <p:cNvPr name="Group 85" id="85"/>
          <p:cNvGrpSpPr/>
          <p:nvPr/>
        </p:nvGrpSpPr>
        <p:grpSpPr>
          <a:xfrm rot="0">
            <a:off x="3029613" y="1028700"/>
            <a:ext cx="4305195" cy="3268663"/>
            <a:chOff x="0" y="0"/>
            <a:chExt cx="1133879" cy="860882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1133879" cy="860882"/>
            </a:xfrm>
            <a:custGeom>
              <a:avLst/>
              <a:gdLst/>
              <a:ahLst/>
              <a:cxnLst/>
              <a:rect r="r" b="b" t="t" l="l"/>
              <a:pathLst>
                <a:path h="860882" w="1133879">
                  <a:moveTo>
                    <a:pt x="0" y="0"/>
                  </a:moveTo>
                  <a:lnTo>
                    <a:pt x="1133879" y="0"/>
                  </a:lnTo>
                  <a:lnTo>
                    <a:pt x="1133879" y="860882"/>
                  </a:lnTo>
                  <a:lnTo>
                    <a:pt x="0" y="860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name="TextBox 87" id="87"/>
            <p:cNvSpPr txBox="true"/>
            <p:nvPr/>
          </p:nvSpPr>
          <p:spPr>
            <a:xfrm>
              <a:off x="0" y="-57150"/>
              <a:ext cx="1133879" cy="918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7"/>
                </a:lnSpc>
              </a:pP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7675283" y="1019175"/>
            <a:ext cx="4305195" cy="3268663"/>
            <a:chOff x="0" y="0"/>
            <a:chExt cx="1133879" cy="860882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1133879" cy="860882"/>
            </a:xfrm>
            <a:custGeom>
              <a:avLst/>
              <a:gdLst/>
              <a:ahLst/>
              <a:cxnLst/>
              <a:rect r="r" b="b" t="t" l="l"/>
              <a:pathLst>
                <a:path h="860882" w="1133879">
                  <a:moveTo>
                    <a:pt x="0" y="0"/>
                  </a:moveTo>
                  <a:lnTo>
                    <a:pt x="1133879" y="0"/>
                  </a:lnTo>
                  <a:lnTo>
                    <a:pt x="1133879" y="860882"/>
                  </a:lnTo>
                  <a:lnTo>
                    <a:pt x="0" y="860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name="TextBox 90" id="90"/>
            <p:cNvSpPr txBox="true"/>
            <p:nvPr/>
          </p:nvSpPr>
          <p:spPr>
            <a:xfrm>
              <a:off x="0" y="-57150"/>
              <a:ext cx="1133879" cy="918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7"/>
                </a:lnSpc>
              </a:pP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3029613" y="6218120"/>
            <a:ext cx="4305195" cy="3268663"/>
            <a:chOff x="0" y="0"/>
            <a:chExt cx="1133879" cy="860882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1133879" cy="860882"/>
            </a:xfrm>
            <a:custGeom>
              <a:avLst/>
              <a:gdLst/>
              <a:ahLst/>
              <a:cxnLst/>
              <a:rect r="r" b="b" t="t" l="l"/>
              <a:pathLst>
                <a:path h="860882" w="1133879">
                  <a:moveTo>
                    <a:pt x="0" y="0"/>
                  </a:moveTo>
                  <a:lnTo>
                    <a:pt x="1133879" y="0"/>
                  </a:lnTo>
                  <a:lnTo>
                    <a:pt x="1133879" y="860882"/>
                  </a:lnTo>
                  <a:lnTo>
                    <a:pt x="0" y="860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name="TextBox 93" id="93"/>
            <p:cNvSpPr txBox="true"/>
            <p:nvPr/>
          </p:nvSpPr>
          <p:spPr>
            <a:xfrm>
              <a:off x="0" y="-57150"/>
              <a:ext cx="1133879" cy="918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7"/>
                </a:lnSpc>
              </a:pP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7647618" y="6237287"/>
            <a:ext cx="4305195" cy="3268663"/>
            <a:chOff x="0" y="0"/>
            <a:chExt cx="1133879" cy="860882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1133879" cy="860882"/>
            </a:xfrm>
            <a:custGeom>
              <a:avLst/>
              <a:gdLst/>
              <a:ahLst/>
              <a:cxnLst/>
              <a:rect r="r" b="b" t="t" l="l"/>
              <a:pathLst>
                <a:path h="860882" w="1133879">
                  <a:moveTo>
                    <a:pt x="0" y="0"/>
                  </a:moveTo>
                  <a:lnTo>
                    <a:pt x="1133879" y="0"/>
                  </a:lnTo>
                  <a:lnTo>
                    <a:pt x="1133879" y="860882"/>
                  </a:lnTo>
                  <a:lnTo>
                    <a:pt x="0" y="860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name="TextBox 96" id="96"/>
            <p:cNvSpPr txBox="true"/>
            <p:nvPr/>
          </p:nvSpPr>
          <p:spPr>
            <a:xfrm>
              <a:off x="0" y="-57150"/>
              <a:ext cx="1133879" cy="918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7"/>
                </a:lnSpc>
              </a:pP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12248226" y="6237287"/>
            <a:ext cx="4305195" cy="3211513"/>
            <a:chOff x="0" y="0"/>
            <a:chExt cx="1133879" cy="845830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1133879" cy="845830"/>
            </a:xfrm>
            <a:custGeom>
              <a:avLst/>
              <a:gdLst/>
              <a:ahLst/>
              <a:cxnLst/>
              <a:rect r="r" b="b" t="t" l="l"/>
              <a:pathLst>
                <a:path h="845830" w="1133879">
                  <a:moveTo>
                    <a:pt x="0" y="0"/>
                  </a:moveTo>
                  <a:lnTo>
                    <a:pt x="1133879" y="0"/>
                  </a:lnTo>
                  <a:lnTo>
                    <a:pt x="1133879" y="845830"/>
                  </a:lnTo>
                  <a:lnTo>
                    <a:pt x="0" y="845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name="TextBox 99" id="99"/>
            <p:cNvSpPr txBox="true"/>
            <p:nvPr/>
          </p:nvSpPr>
          <p:spPr>
            <a:xfrm>
              <a:off x="0" y="-57150"/>
              <a:ext cx="1133879" cy="902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7"/>
                </a:lnSpc>
              </a:pPr>
            </a:p>
          </p:txBody>
        </p:sp>
      </p:grpSp>
      <p:sp>
        <p:nvSpPr>
          <p:cNvPr name="Freeform 100" id="100"/>
          <p:cNvSpPr/>
          <p:nvPr/>
        </p:nvSpPr>
        <p:spPr>
          <a:xfrm flipH="true" flipV="false" rot="0">
            <a:off x="19050" y="4228505"/>
            <a:ext cx="3090411" cy="2232407"/>
          </a:xfrm>
          <a:custGeom>
            <a:avLst/>
            <a:gdLst/>
            <a:ahLst/>
            <a:cxnLst/>
            <a:rect r="r" b="b" t="t" l="l"/>
            <a:pathLst>
              <a:path h="2232407" w="3090411">
                <a:moveTo>
                  <a:pt x="3090411" y="0"/>
                </a:moveTo>
                <a:lnTo>
                  <a:pt x="0" y="0"/>
                </a:lnTo>
                <a:lnTo>
                  <a:pt x="0" y="2232407"/>
                </a:lnTo>
                <a:lnTo>
                  <a:pt x="3090411" y="2232407"/>
                </a:lnTo>
                <a:lnTo>
                  <a:pt x="3090411" y="0"/>
                </a:lnTo>
                <a:close/>
              </a:path>
            </a:pathLst>
          </a:custGeom>
          <a:blipFill>
            <a:blip r:embed="rId3"/>
            <a:stretch>
              <a:fillRect l="-81226" t="-14062" r="-8984" b="-7392"/>
            </a:stretch>
          </a:blipFill>
        </p:spPr>
      </p:sp>
      <p:sp>
        <p:nvSpPr>
          <p:cNvPr name="Freeform 101" id="101"/>
          <p:cNvSpPr/>
          <p:nvPr/>
        </p:nvSpPr>
        <p:spPr>
          <a:xfrm flipH="false" flipV="false" rot="0">
            <a:off x="-1033316" y="8414743"/>
            <a:ext cx="2597571" cy="2594324"/>
          </a:xfrm>
          <a:custGeom>
            <a:avLst/>
            <a:gdLst/>
            <a:ahLst/>
            <a:cxnLst/>
            <a:rect r="r" b="b" t="t" l="l"/>
            <a:pathLst>
              <a:path h="2594324" w="2597571">
                <a:moveTo>
                  <a:pt x="0" y="0"/>
                </a:moveTo>
                <a:lnTo>
                  <a:pt x="2597571" y="0"/>
                </a:lnTo>
                <a:lnTo>
                  <a:pt x="2597571" y="2594324"/>
                </a:lnTo>
                <a:lnTo>
                  <a:pt x="0" y="2594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2" id="102"/>
          <p:cNvSpPr/>
          <p:nvPr/>
        </p:nvSpPr>
        <p:spPr>
          <a:xfrm flipH="false" flipV="false" rot="3567097">
            <a:off x="-469736" y="-1029218"/>
            <a:ext cx="2978056" cy="2911050"/>
          </a:xfrm>
          <a:custGeom>
            <a:avLst/>
            <a:gdLst/>
            <a:ahLst/>
            <a:cxnLst/>
            <a:rect r="r" b="b" t="t" l="l"/>
            <a:pathLst>
              <a:path h="2911050" w="2978056">
                <a:moveTo>
                  <a:pt x="0" y="0"/>
                </a:moveTo>
                <a:lnTo>
                  <a:pt x="2978057" y="0"/>
                </a:lnTo>
                <a:lnTo>
                  <a:pt x="2978057" y="2911050"/>
                </a:lnTo>
                <a:lnTo>
                  <a:pt x="0" y="29110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001244">
            <a:off x="10917706" y="7049713"/>
            <a:ext cx="14283863" cy="12962606"/>
          </a:xfrm>
          <a:custGeom>
            <a:avLst/>
            <a:gdLst/>
            <a:ahLst/>
            <a:cxnLst/>
            <a:rect r="r" b="b" t="t" l="l"/>
            <a:pathLst>
              <a:path h="12962606" w="14283863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84654">
            <a:off x="-6628924" y="-8283079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45481" y="-69377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82170" y="2032411"/>
            <a:ext cx="8928396" cy="221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7"/>
              </a:lnSpc>
            </a:pPr>
            <a:r>
              <a:rPr lang="en-US" b="true" sz="635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WITH THIS WE CONCLUDE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14315" y="4187903"/>
            <a:ext cx="10655387" cy="2255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31"/>
              </a:lnSpc>
            </a:pPr>
            <a:r>
              <a:rPr lang="en-US" sz="13307" b="true">
                <a:solidFill>
                  <a:srgbClr val="B100E8"/>
                </a:solidFill>
                <a:latin typeface="Now Bold"/>
                <a:ea typeface="Now Bold"/>
                <a:cs typeface="Now Bold"/>
                <a:sym typeface="Now Bold"/>
              </a:rPr>
              <a:t>GET SET GIT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82834" y="6039140"/>
            <a:ext cx="8547187" cy="1781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56"/>
              </a:lnSpc>
            </a:pPr>
            <a:r>
              <a:rPr lang="en-US" sz="10400" b="true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3.0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687252" y="6443707"/>
            <a:ext cx="6895582" cy="1004046"/>
            <a:chOff x="0" y="0"/>
            <a:chExt cx="9194109" cy="13387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29961" cy="1338695"/>
            </a:xfrm>
            <a:custGeom>
              <a:avLst/>
              <a:gdLst/>
              <a:ahLst/>
              <a:cxnLst/>
              <a:rect r="r" b="b" t="t" l="l"/>
              <a:pathLst>
                <a:path h="1338695" w="2029961">
                  <a:moveTo>
                    <a:pt x="0" y="0"/>
                  </a:moveTo>
                  <a:lnTo>
                    <a:pt x="2029961" y="0"/>
                  </a:lnTo>
                  <a:lnTo>
                    <a:pt x="2029961" y="1338695"/>
                  </a:lnTo>
                  <a:lnTo>
                    <a:pt x="0" y="1338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7742" t="0" r="-100617" b="-126212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244749" y="71378"/>
              <a:ext cx="7949360" cy="851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46"/>
                </a:lnSpc>
                <a:spcBef>
                  <a:spcPct val="0"/>
                </a:spcBef>
              </a:pPr>
              <a:r>
                <a:rPr lang="en-US" sz="3818" spc="-213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Google Developer Groups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713518" y="790509"/>
              <a:ext cx="2519257" cy="521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67"/>
                </a:lnSpc>
                <a:spcBef>
                  <a:spcPct val="0"/>
                </a:spcBef>
              </a:pPr>
              <a:r>
                <a:rPr lang="en-US" sz="2333" spc="-130">
                  <a:solidFill>
                    <a:srgbClr val="2B82F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On Campus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4610538" y="1035623"/>
              <a:ext cx="125061" cy="123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"/>
                </a:lnSpc>
                <a:spcBef>
                  <a:spcPct val="0"/>
                </a:spcBef>
              </a:pPr>
              <a:r>
                <a:rPr lang="en-US" b="true" sz="560" spc="-3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⚪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781399" y="817570"/>
              <a:ext cx="3115887" cy="521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69"/>
                </a:lnSpc>
                <a:spcBef>
                  <a:spcPct val="0"/>
                </a:spcBef>
              </a:pPr>
              <a:r>
                <a:rPr lang="en-US" sz="2335" spc="-13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UPES Dehradun</a:t>
              </a:r>
            </a:p>
          </p:txBody>
        </p:sp>
      </p:grpSp>
    </p:spTree>
  </p:cSld>
  <p:clrMapOvr>
    <a:masterClrMapping/>
  </p:clrMapOvr>
  <p:transition spd="slow">
    <p:push dir="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83958" y="2946101"/>
            <a:ext cx="11356583" cy="5709663"/>
            <a:chOff x="0" y="0"/>
            <a:chExt cx="3274002" cy="16460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74002" cy="1646045"/>
            </a:xfrm>
            <a:custGeom>
              <a:avLst/>
              <a:gdLst/>
              <a:ahLst/>
              <a:cxnLst/>
              <a:rect r="r" b="b" t="t" l="l"/>
              <a:pathLst>
                <a:path h="1646045" w="3274002">
                  <a:moveTo>
                    <a:pt x="68171" y="0"/>
                  </a:moveTo>
                  <a:lnTo>
                    <a:pt x="3205831" y="0"/>
                  </a:lnTo>
                  <a:cubicBezTo>
                    <a:pt x="3243481" y="0"/>
                    <a:pt x="3274002" y="30521"/>
                    <a:pt x="3274002" y="68171"/>
                  </a:cubicBezTo>
                  <a:lnTo>
                    <a:pt x="3274002" y="1577874"/>
                  </a:lnTo>
                  <a:cubicBezTo>
                    <a:pt x="3274002" y="1595954"/>
                    <a:pt x="3266820" y="1613294"/>
                    <a:pt x="3254035" y="1626078"/>
                  </a:cubicBezTo>
                  <a:cubicBezTo>
                    <a:pt x="3241251" y="1638863"/>
                    <a:pt x="3223911" y="1646045"/>
                    <a:pt x="3205831" y="1646045"/>
                  </a:cubicBezTo>
                  <a:lnTo>
                    <a:pt x="68171" y="1646045"/>
                  </a:lnTo>
                  <a:cubicBezTo>
                    <a:pt x="50091" y="1646045"/>
                    <a:pt x="32751" y="1638863"/>
                    <a:pt x="19967" y="1626078"/>
                  </a:cubicBezTo>
                  <a:cubicBezTo>
                    <a:pt x="7182" y="1613294"/>
                    <a:pt x="0" y="1595954"/>
                    <a:pt x="0" y="1577874"/>
                  </a:cubicBezTo>
                  <a:lnTo>
                    <a:pt x="0" y="68171"/>
                  </a:lnTo>
                  <a:cubicBezTo>
                    <a:pt x="0" y="30521"/>
                    <a:pt x="30521" y="0"/>
                    <a:pt x="68171" y="0"/>
                  </a:cubicBezTo>
                  <a:close/>
                </a:path>
              </a:pathLst>
            </a:custGeom>
            <a:solidFill>
              <a:srgbClr val="737086">
                <a:alpha val="2078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3274002" cy="1655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653871" y="3697722"/>
            <a:ext cx="3346258" cy="3346258"/>
            <a:chOff x="0" y="0"/>
            <a:chExt cx="14840029" cy="14840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137999">
              <a:off x="176466" y="457937"/>
              <a:ext cx="14487097" cy="13924154"/>
            </a:xfrm>
            <a:custGeom>
              <a:avLst/>
              <a:gdLst/>
              <a:ahLst/>
              <a:cxnLst/>
              <a:rect r="r" b="b" t="t" l="l"/>
              <a:pathLst>
                <a:path h="13924154" w="14487097">
                  <a:moveTo>
                    <a:pt x="6968325" y="109602"/>
                  </a:moveTo>
                  <a:cubicBezTo>
                    <a:pt x="4512430" y="197242"/>
                    <a:pt x="2291144" y="1592229"/>
                    <a:pt x="1145572" y="3766341"/>
                  </a:cubicBezTo>
                  <a:cubicBezTo>
                    <a:pt x="0" y="5940454"/>
                    <a:pt x="105266" y="8561335"/>
                    <a:pt x="1421509" y="10636570"/>
                  </a:cubicBezTo>
                  <a:cubicBezTo>
                    <a:pt x="2737753" y="12711806"/>
                    <a:pt x="5063759" y="13924154"/>
                    <a:pt x="7518772" y="13814552"/>
                  </a:cubicBezTo>
                  <a:cubicBezTo>
                    <a:pt x="9974667" y="13726912"/>
                    <a:pt x="12195952" y="12331925"/>
                    <a:pt x="13341525" y="10157812"/>
                  </a:cubicBezTo>
                  <a:cubicBezTo>
                    <a:pt x="14487097" y="7983701"/>
                    <a:pt x="14381832" y="5362820"/>
                    <a:pt x="13065588" y="3287584"/>
                  </a:cubicBezTo>
                  <a:cubicBezTo>
                    <a:pt x="11749344" y="1212348"/>
                    <a:pt x="9423338" y="0"/>
                    <a:pt x="6968325" y="109602"/>
                  </a:cubicBezTo>
                  <a:close/>
                </a:path>
              </a:pathLst>
            </a:custGeom>
            <a:blipFill>
              <a:blip r:embed="rId3"/>
              <a:stretch>
                <a:fillRect l="-7837" t="-13140" r="-11747" b="-22563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459320" y="3659622"/>
            <a:ext cx="3346258" cy="3346258"/>
            <a:chOff x="0" y="0"/>
            <a:chExt cx="14840029" cy="14840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7664" t="0" r="-7664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5431023" y="761919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368424" y="7867652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431023" y="-2171348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835391" y="1508197"/>
            <a:ext cx="7160167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b="true" sz="5741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Our Speakers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245860" y="1513130"/>
            <a:ext cx="1483862" cy="978560"/>
          </a:xfrm>
          <a:custGeom>
            <a:avLst/>
            <a:gdLst/>
            <a:ahLst/>
            <a:cxnLst/>
            <a:rect r="r" b="b" t="t" l="l"/>
            <a:pathLst>
              <a:path h="978560" w="1483862">
                <a:moveTo>
                  <a:pt x="0" y="0"/>
                </a:moveTo>
                <a:lnTo>
                  <a:pt x="1483862" y="0"/>
                </a:lnTo>
                <a:lnTo>
                  <a:pt x="1483862" y="978560"/>
                </a:lnTo>
                <a:lnTo>
                  <a:pt x="0" y="978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7742" t="0" r="-100617" b="-126212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219132" y="7273326"/>
            <a:ext cx="4212476" cy="63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5"/>
              </a:lnSpc>
            </a:pPr>
            <a:r>
              <a:rPr lang="en-US" b="true" sz="365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Aantriksh Sood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85108" y="7273326"/>
            <a:ext cx="3094684" cy="63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5"/>
              </a:lnSpc>
            </a:pPr>
            <a:r>
              <a:rPr lang="en-US" b="true" sz="365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Amulya Jain</a:t>
            </a:r>
          </a:p>
        </p:txBody>
      </p:sp>
    </p:spTree>
  </p:cSld>
  <p:clrMapOvr>
    <a:masterClrMapping/>
  </p:clrMapOvr>
  <p:transition spd="slow">
    <p:push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08937" y="2853414"/>
            <a:ext cx="5158983" cy="5811263"/>
            <a:chOff x="0" y="0"/>
            <a:chExt cx="1487289" cy="16753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7289" cy="1675335"/>
            </a:xfrm>
            <a:custGeom>
              <a:avLst/>
              <a:gdLst/>
              <a:ahLst/>
              <a:cxnLst/>
              <a:rect r="r" b="b" t="t" l="l"/>
              <a:pathLst>
                <a:path h="1675335" w="1487289">
                  <a:moveTo>
                    <a:pt x="76534" y="0"/>
                  </a:moveTo>
                  <a:lnTo>
                    <a:pt x="1410755" y="0"/>
                  </a:lnTo>
                  <a:cubicBezTo>
                    <a:pt x="1431053" y="0"/>
                    <a:pt x="1450520" y="8063"/>
                    <a:pt x="1464873" y="22416"/>
                  </a:cubicBezTo>
                  <a:cubicBezTo>
                    <a:pt x="1479226" y="36769"/>
                    <a:pt x="1487289" y="56236"/>
                    <a:pt x="1487289" y="76534"/>
                  </a:cubicBezTo>
                  <a:lnTo>
                    <a:pt x="1487289" y="1598801"/>
                  </a:lnTo>
                  <a:cubicBezTo>
                    <a:pt x="1487289" y="1619099"/>
                    <a:pt x="1479226" y="1638566"/>
                    <a:pt x="1464873" y="1652919"/>
                  </a:cubicBezTo>
                  <a:cubicBezTo>
                    <a:pt x="1450520" y="1667272"/>
                    <a:pt x="1431053" y="1675335"/>
                    <a:pt x="1410755" y="1675335"/>
                  </a:cubicBezTo>
                  <a:lnTo>
                    <a:pt x="76534" y="1675335"/>
                  </a:lnTo>
                  <a:cubicBezTo>
                    <a:pt x="56236" y="1675335"/>
                    <a:pt x="36769" y="1667272"/>
                    <a:pt x="22416" y="1652919"/>
                  </a:cubicBezTo>
                  <a:cubicBezTo>
                    <a:pt x="8063" y="1638566"/>
                    <a:pt x="0" y="1619099"/>
                    <a:pt x="0" y="1598801"/>
                  </a:cubicBezTo>
                  <a:lnTo>
                    <a:pt x="0" y="76534"/>
                  </a:lnTo>
                  <a:cubicBezTo>
                    <a:pt x="0" y="56236"/>
                    <a:pt x="8063" y="36769"/>
                    <a:pt x="22416" y="22416"/>
                  </a:cubicBezTo>
                  <a:cubicBezTo>
                    <a:pt x="36769" y="8063"/>
                    <a:pt x="56236" y="0"/>
                    <a:pt x="76534" y="0"/>
                  </a:cubicBezTo>
                  <a:close/>
                </a:path>
              </a:pathLst>
            </a:custGeom>
            <a:solidFill>
              <a:srgbClr val="048AFF">
                <a:alpha val="19608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487289" cy="1684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314917" y="3483080"/>
            <a:ext cx="3662832" cy="3662832"/>
            <a:chOff x="0" y="0"/>
            <a:chExt cx="14840029" cy="14840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431023" y="761919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368424" y="7867652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431023" y="-2171348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723237" y="7328647"/>
            <a:ext cx="1032404" cy="714450"/>
          </a:xfrm>
          <a:custGeom>
            <a:avLst/>
            <a:gdLst/>
            <a:ahLst/>
            <a:cxnLst/>
            <a:rect r="r" b="b" t="t" l="l"/>
            <a:pathLst>
              <a:path h="714450" w="1032404">
                <a:moveTo>
                  <a:pt x="0" y="0"/>
                </a:moveTo>
                <a:lnTo>
                  <a:pt x="1032404" y="0"/>
                </a:lnTo>
                <a:lnTo>
                  <a:pt x="1032404" y="714450"/>
                </a:lnTo>
                <a:lnTo>
                  <a:pt x="0" y="7144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488" t="0" r="-2488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475408" y="1922394"/>
            <a:ext cx="5566307" cy="75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74"/>
              </a:lnSpc>
              <a:spcBef>
                <a:spcPct val="0"/>
              </a:spcBef>
            </a:pPr>
            <a:r>
              <a:rPr lang="en-US" b="true" sz="4441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Campus Organiser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42454" y="7315039"/>
            <a:ext cx="4022457" cy="62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6"/>
              </a:lnSpc>
            </a:pPr>
            <a:r>
              <a:rPr lang="en-US" b="true" sz="349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Archisha Dhyani</a:t>
            </a:r>
          </a:p>
        </p:txBody>
      </p:sp>
    </p:spTree>
  </p:cSld>
  <p:clrMapOvr>
    <a:masterClrMapping/>
  </p:clrMapOvr>
  <p:transition spd="med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990035">
            <a:off x="14697047" y="5982265"/>
            <a:ext cx="4184647" cy="5003440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0" t="-20897" r="0" b="-20897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351626" y="9126803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0" y="0"/>
                </a:lnTo>
                <a:lnTo>
                  <a:pt x="4010260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878152" y="43691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41423" y="3253040"/>
            <a:ext cx="12403917" cy="5630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2"/>
              </a:lnSpc>
            </a:pPr>
            <a:r>
              <a:rPr lang="en-US" sz="3412" b="true">
                <a:solidFill>
                  <a:srgbClr val="13EB6B"/>
                </a:solidFill>
                <a:latin typeface="DM Sans Bold"/>
                <a:ea typeface="DM Sans Bold"/>
                <a:cs typeface="DM Sans Bold"/>
                <a:sym typeface="DM Sans Bold"/>
              </a:rPr>
              <a:t>&gt; Because even code needs a social life.</a:t>
            </a:r>
            <a:r>
              <a:rPr lang="en-US" sz="3412">
                <a:solidFill>
                  <a:srgbClr val="13EB6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41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With GitHub, your code's out there mingling, making friends, and maybe even finding its perfect merge— while you’re on the couch scrolling memes.</a:t>
            </a:r>
          </a:p>
          <a:p>
            <a:pPr algn="l">
              <a:lnSpc>
                <a:spcPts val="4982"/>
              </a:lnSpc>
            </a:pPr>
          </a:p>
          <a:p>
            <a:pPr algn="l">
              <a:lnSpc>
                <a:spcPts val="4982"/>
              </a:lnSpc>
            </a:pPr>
            <a:r>
              <a:rPr lang="en-US" sz="3412" b="true">
                <a:solidFill>
                  <a:srgbClr val="13EB6B"/>
                </a:solidFill>
                <a:latin typeface="DM Sans Bold"/>
                <a:ea typeface="DM Sans Bold"/>
                <a:cs typeface="DM Sans Bold"/>
                <a:sym typeface="DM Sans Bold"/>
              </a:rPr>
              <a:t>&gt; </a:t>
            </a:r>
            <a:r>
              <a:rPr lang="en-US" sz="3412" b="true">
                <a:solidFill>
                  <a:srgbClr val="13EB6B"/>
                </a:solidFill>
                <a:latin typeface="DM Sans Bold"/>
                <a:ea typeface="DM Sans Bold"/>
                <a:cs typeface="DM Sans Bold"/>
                <a:sym typeface="DM Sans Bold"/>
              </a:rPr>
              <a:t>To keep track of your code’s wild adventures</a:t>
            </a:r>
            <a:r>
              <a:rPr lang="en-US" sz="3412">
                <a:solidFill>
                  <a:srgbClr val="13EB6B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lang="en-US" sz="341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Git remembers every feature you ever added (and every bug you wish you hadn’t). So you can finally answer, “What did your code do last summer?”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98171" y="1071977"/>
            <a:ext cx="10767281" cy="1224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53"/>
              </a:lnSpc>
            </a:pPr>
            <a:r>
              <a:rPr lang="en-US" sz="7160" b="true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Why Do We Need Git?</a:t>
            </a:r>
            <a:r>
              <a:rPr lang="en-US" sz="7160" b="true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990035">
            <a:off x="14734929" y="6028994"/>
            <a:ext cx="4106482" cy="4909981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0" t="-20897" r="0" b="-20897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351626" y="9126803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0" y="0"/>
                </a:lnTo>
                <a:lnTo>
                  <a:pt x="4010260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16629" y="43691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17246" y="3248899"/>
            <a:ext cx="12403917" cy="6259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2"/>
              </a:lnSpc>
            </a:pPr>
            <a:r>
              <a:rPr lang="en-US" sz="3412" b="true">
                <a:solidFill>
                  <a:srgbClr val="13EB6B"/>
                </a:solidFill>
                <a:latin typeface="DM Sans Bold"/>
                <a:ea typeface="DM Sans Bold"/>
                <a:cs typeface="DM Sans Bold"/>
                <a:sym typeface="DM Sans Bold"/>
              </a:rPr>
              <a:t>&gt; </a:t>
            </a:r>
            <a:r>
              <a:rPr lang="en-US" sz="3412" b="true">
                <a:solidFill>
                  <a:srgbClr val="13EB6B"/>
                </a:solidFill>
                <a:latin typeface="DM Sans Bold"/>
                <a:ea typeface="DM Sans Bold"/>
                <a:cs typeface="DM Sans Bold"/>
                <a:sym typeface="DM Sans Bold"/>
              </a:rPr>
              <a:t>Because it’s like a time machine for developers.</a:t>
            </a:r>
            <a:r>
              <a:rPr lang="en-US" sz="341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Accidentally break your code? Git can rewind to a time when everything was functional, saving you from a coding catastrophe.</a:t>
            </a:r>
          </a:p>
          <a:p>
            <a:pPr algn="l">
              <a:lnSpc>
                <a:spcPts val="4982"/>
              </a:lnSpc>
            </a:pPr>
          </a:p>
          <a:p>
            <a:pPr algn="l">
              <a:lnSpc>
                <a:spcPts val="4982"/>
              </a:lnSpc>
            </a:pPr>
            <a:r>
              <a:rPr lang="en-US" sz="3412" b="true">
                <a:solidFill>
                  <a:srgbClr val="13EB6B"/>
                </a:solidFill>
                <a:latin typeface="DM Sans Bold"/>
                <a:ea typeface="DM Sans Bold"/>
                <a:cs typeface="DM Sans Bold"/>
                <a:sym typeface="DM Sans Bold"/>
              </a:rPr>
              <a:t>&gt; </a:t>
            </a:r>
            <a:r>
              <a:rPr lang="en-US" sz="3412" b="true">
                <a:solidFill>
                  <a:srgbClr val="13EB6B"/>
                </a:solidFill>
                <a:latin typeface="DM Sans Bold"/>
                <a:ea typeface="DM Sans Bold"/>
                <a:cs typeface="DM Sans Bold"/>
                <a:sym typeface="DM Sans Bold"/>
              </a:rPr>
              <a:t>Because where else can you say “Fork you!” and mean it in a good way?</a:t>
            </a:r>
            <a:r>
              <a:rPr lang="en-US" sz="341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On GitHub, forking isn’t just allowed; it’s encouraged, helping your code spark fresh ideas and new collaborations.</a:t>
            </a:r>
          </a:p>
          <a:p>
            <a:pPr algn="l">
              <a:lnSpc>
                <a:spcPts val="498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617246" y="1143192"/>
            <a:ext cx="11010938" cy="1224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52"/>
              </a:lnSpc>
            </a:pPr>
            <a:r>
              <a:rPr lang="en-US" sz="7159" b="true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Why Do We Need Git?</a:t>
            </a:r>
            <a:r>
              <a:rPr lang="en-US" sz="7159" b="true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</p:spTree>
  </p:cSld>
  <p:clrMapOvr>
    <a:masterClrMapping/>
  </p:clrMapOvr>
  <p:transition spd="med">
    <p:cover dir="r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08103" y="1219592"/>
            <a:ext cx="12233953" cy="8038708"/>
            <a:chOff x="0" y="0"/>
            <a:chExt cx="3526940" cy="23174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26940" cy="2317488"/>
            </a:xfrm>
            <a:custGeom>
              <a:avLst/>
              <a:gdLst/>
              <a:ahLst/>
              <a:cxnLst/>
              <a:rect r="r" b="b" t="t" l="l"/>
              <a:pathLst>
                <a:path h="2317488" w="3526940">
                  <a:moveTo>
                    <a:pt x="63282" y="0"/>
                  </a:moveTo>
                  <a:lnTo>
                    <a:pt x="3463658" y="0"/>
                  </a:lnTo>
                  <a:cubicBezTo>
                    <a:pt x="3498607" y="0"/>
                    <a:pt x="3526940" y="28332"/>
                    <a:pt x="3526940" y="63282"/>
                  </a:cubicBezTo>
                  <a:lnTo>
                    <a:pt x="3526940" y="2254206"/>
                  </a:lnTo>
                  <a:cubicBezTo>
                    <a:pt x="3526940" y="2289156"/>
                    <a:pt x="3498607" y="2317488"/>
                    <a:pt x="3463658" y="2317488"/>
                  </a:cubicBezTo>
                  <a:lnTo>
                    <a:pt x="63282" y="2317488"/>
                  </a:lnTo>
                  <a:cubicBezTo>
                    <a:pt x="28332" y="2317488"/>
                    <a:pt x="0" y="2289156"/>
                    <a:pt x="0" y="2254206"/>
                  </a:cubicBezTo>
                  <a:lnTo>
                    <a:pt x="0" y="63282"/>
                  </a:lnTo>
                  <a:cubicBezTo>
                    <a:pt x="0" y="28332"/>
                    <a:pt x="28332" y="0"/>
                    <a:pt x="63282" y="0"/>
                  </a:cubicBezTo>
                  <a:close/>
                </a:path>
              </a:pathLst>
            </a:custGeom>
            <a:solidFill>
              <a:srgbClr val="737086">
                <a:alpha val="2078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3526940" cy="2327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23819">
            <a:off x="-5042106" y="4540155"/>
            <a:ext cx="9665112" cy="8771089"/>
          </a:xfrm>
          <a:custGeom>
            <a:avLst/>
            <a:gdLst/>
            <a:ahLst/>
            <a:cxnLst/>
            <a:rect r="r" b="b" t="t" l="l"/>
            <a:pathLst>
              <a:path h="8771089" w="9665112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42056" y="7708556"/>
            <a:ext cx="1769644" cy="1711728"/>
          </a:xfrm>
          <a:custGeom>
            <a:avLst/>
            <a:gdLst/>
            <a:ahLst/>
            <a:cxnLst/>
            <a:rect r="r" b="b" t="t" l="l"/>
            <a:pathLst>
              <a:path h="1711728" w="1769644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017180" y="-1431186"/>
            <a:ext cx="3656258" cy="365625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855548" y="2868435"/>
            <a:ext cx="9320403" cy="606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427" b="true">
                <a:solidFill>
                  <a:srgbClr val="FFFAEB"/>
                </a:solidFill>
                <a:latin typeface="Consolas Bold"/>
                <a:ea typeface="Consolas Bold"/>
                <a:cs typeface="Consolas Bold"/>
                <a:sym typeface="Consolas Bold"/>
              </a:rPr>
              <a:t>&gt; Difference &amp; Explanation of Git &amp; Github</a:t>
            </a:r>
          </a:p>
          <a:p>
            <a:pPr algn="ctr">
              <a:lnSpc>
                <a:spcPts val="5347"/>
              </a:lnSpc>
            </a:pPr>
          </a:p>
          <a:p>
            <a:pPr algn="ctr">
              <a:lnSpc>
                <a:spcPts val="5347"/>
              </a:lnSpc>
            </a:pPr>
            <a:r>
              <a:rPr lang="en-US" sz="3427" b="true">
                <a:solidFill>
                  <a:srgbClr val="FFFAEB"/>
                </a:solidFill>
                <a:latin typeface="Consolas Bold"/>
                <a:ea typeface="Consolas Bold"/>
                <a:cs typeface="Consolas Bold"/>
                <a:sym typeface="Consolas Bold"/>
              </a:rPr>
              <a:t>&gt; </a:t>
            </a:r>
            <a:r>
              <a:rPr lang="en-US" sz="3427" b="true">
                <a:solidFill>
                  <a:srgbClr val="FFFAEB"/>
                </a:solidFill>
                <a:latin typeface="Consolas Bold"/>
                <a:ea typeface="Consolas Bold"/>
                <a:cs typeface="Consolas Bold"/>
                <a:sym typeface="Consolas Bold"/>
              </a:rPr>
              <a:t>Hands-On Git</a:t>
            </a:r>
          </a:p>
          <a:p>
            <a:pPr algn="ctr">
              <a:lnSpc>
                <a:spcPts val="5347"/>
              </a:lnSpc>
            </a:pPr>
          </a:p>
          <a:p>
            <a:pPr algn="ctr">
              <a:lnSpc>
                <a:spcPts val="5347"/>
              </a:lnSpc>
            </a:pPr>
            <a:r>
              <a:rPr lang="en-US" sz="3427" b="true">
                <a:solidFill>
                  <a:srgbClr val="FFFAEB"/>
                </a:solidFill>
                <a:latin typeface="Consolas Bold"/>
                <a:ea typeface="Consolas Bold"/>
                <a:cs typeface="Consolas Bold"/>
                <a:sym typeface="Consolas Bold"/>
              </a:rPr>
              <a:t>&gt; </a:t>
            </a:r>
            <a:r>
              <a:rPr lang="en-US" sz="3427" b="true">
                <a:solidFill>
                  <a:srgbClr val="FFFAEB"/>
                </a:solidFill>
                <a:latin typeface="Consolas Bold"/>
                <a:ea typeface="Consolas Bold"/>
                <a:cs typeface="Consolas Bold"/>
                <a:sym typeface="Consolas Bold"/>
              </a:rPr>
              <a:t>Intro &amp; Practice of Git Bash and Basic Commands</a:t>
            </a:r>
          </a:p>
          <a:p>
            <a:pPr algn="ctr">
              <a:lnSpc>
                <a:spcPts val="5347"/>
              </a:lnSpc>
            </a:pPr>
          </a:p>
          <a:p>
            <a:pPr algn="ctr">
              <a:lnSpc>
                <a:spcPts val="4990"/>
              </a:lnSpc>
            </a:pPr>
            <a:r>
              <a:rPr lang="en-US" b="true" sz="3199">
                <a:solidFill>
                  <a:srgbClr val="FFFAEB"/>
                </a:solidFill>
                <a:latin typeface="Consolas Bold"/>
                <a:ea typeface="Consolas Bold"/>
                <a:cs typeface="Consolas Bold"/>
                <a:sym typeface="Consolas Bold"/>
              </a:rPr>
              <a:t>&gt; </a:t>
            </a:r>
            <a:r>
              <a:rPr lang="en-US" b="true" sz="3199">
                <a:solidFill>
                  <a:srgbClr val="FFFAEB"/>
                </a:solidFill>
                <a:latin typeface="Consolas Bold"/>
                <a:ea typeface="Consolas Bold"/>
                <a:cs typeface="Consolas Bold"/>
                <a:sym typeface="Consolas Bold"/>
              </a:rPr>
              <a:t>Brief About Open Source &amp; its Programs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61903" y="1688453"/>
            <a:ext cx="11545402" cy="881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2"/>
              </a:lnSpc>
            </a:pPr>
            <a:r>
              <a:rPr lang="en-US" b="true" sz="5124" spc="348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What are we Learning Today?</a:t>
            </a:r>
          </a:p>
        </p:txBody>
      </p:sp>
    </p:spTree>
  </p:cSld>
  <p:clrMapOvr>
    <a:masterClrMapping/>
  </p:clrMapOvr>
  <p:transition spd="med">
    <p:cover dir="r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178740" y="1257125"/>
            <a:ext cx="12065196" cy="7576303"/>
            <a:chOff x="0" y="0"/>
            <a:chExt cx="3177665" cy="19954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7665" cy="1995405"/>
            </a:xfrm>
            <a:custGeom>
              <a:avLst/>
              <a:gdLst/>
              <a:ahLst/>
              <a:cxnLst/>
              <a:rect r="r" b="b" t="t" l="l"/>
              <a:pathLst>
                <a:path h="1995405" w="3177665">
                  <a:moveTo>
                    <a:pt x="0" y="0"/>
                  </a:moveTo>
                  <a:lnTo>
                    <a:pt x="3177665" y="0"/>
                  </a:lnTo>
                  <a:lnTo>
                    <a:pt x="3177665" y="1995405"/>
                  </a:lnTo>
                  <a:lnTo>
                    <a:pt x="0" y="19954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177665" cy="2052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992"/>
                </a:lnSpc>
              </a:pPr>
            </a:p>
            <a:p>
              <a:pPr algn="ctr">
                <a:lnSpc>
                  <a:spcPts val="3377"/>
                </a:lnSpc>
              </a:pPr>
              <a:r>
                <a:rPr lang="en-US" sz="2745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717671" y="3024862"/>
            <a:ext cx="1519897" cy="151989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001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9211339" y="2867678"/>
            <a:ext cx="0" cy="553813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3793393" y="2544028"/>
            <a:ext cx="10719722" cy="0"/>
          </a:xfrm>
          <a:prstGeom prst="line">
            <a:avLst/>
          </a:prstGeom>
          <a:ln cap="flat" w="38100">
            <a:solidFill>
              <a:srgbClr val="048A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3848100" y="1482714"/>
            <a:ext cx="1154593" cy="321067"/>
            <a:chOff x="0" y="0"/>
            <a:chExt cx="1539457" cy="42809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2" id="22"/>
          <p:cNvSpPr txBox="true"/>
          <p:nvPr/>
        </p:nvSpPr>
        <p:spPr>
          <a:xfrm rot="0">
            <a:off x="6457520" y="1560523"/>
            <a:ext cx="5372960" cy="89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b="true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Goals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563583" y="5483899"/>
            <a:ext cx="3828075" cy="313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4"/>
              </a:lnSpc>
            </a:pPr>
            <a:r>
              <a:rPr lang="en-US" sz="218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GitHub is a web-based platform that hosts Git repositories and provides collaboration features.</a:t>
            </a:r>
          </a:p>
          <a:p>
            <a:pPr algn="ctr">
              <a:lnSpc>
                <a:spcPts val="3184"/>
              </a:lnSpc>
            </a:pPr>
          </a:p>
          <a:p>
            <a:pPr algn="ctr">
              <a:lnSpc>
                <a:spcPts val="3184"/>
              </a:lnSpc>
            </a:pPr>
            <a:r>
              <a:rPr lang="en-US" sz="218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Enables sharing, collaboration, and social coding in the cloud.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70954" y="4730479"/>
            <a:ext cx="3413332" cy="57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 b="true">
                <a:solidFill>
                  <a:srgbClr val="B100E8"/>
                </a:solidFill>
                <a:latin typeface="Now Bold"/>
                <a:ea typeface="Now Bold"/>
                <a:cs typeface="Now Bold"/>
                <a:sym typeface="Now Bold"/>
              </a:rPr>
              <a:t>GitHub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16478" y="5483899"/>
            <a:ext cx="3657571" cy="3349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</a:pPr>
            <a:r>
              <a:rPr lang="en-US" sz="206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Git is a version control system for tracking changes in source code during software development.</a:t>
            </a:r>
          </a:p>
          <a:p>
            <a:pPr algn="ctr">
              <a:lnSpc>
                <a:spcPts val="3018"/>
              </a:lnSpc>
            </a:pPr>
          </a:p>
          <a:p>
            <a:pPr algn="ctr">
              <a:lnSpc>
                <a:spcPts val="3018"/>
              </a:lnSpc>
            </a:pPr>
            <a:r>
              <a:rPr lang="en-US" sz="206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Manages version control locally on a developer’s machine.</a:t>
            </a:r>
          </a:p>
          <a:p>
            <a:pPr algn="ctr">
              <a:lnSpc>
                <a:spcPts val="3018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0240039" y="4730479"/>
            <a:ext cx="3413332" cy="57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 b="true">
                <a:solidFill>
                  <a:srgbClr val="B100E8"/>
                </a:solidFill>
                <a:latin typeface="Now Bold"/>
                <a:ea typeface="Now Bold"/>
                <a:cs typeface="Now Bold"/>
                <a:sym typeface="Now Bold"/>
              </a:rPr>
              <a:t>Git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706723" y="1462273"/>
            <a:ext cx="6774766" cy="76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5"/>
              </a:lnSpc>
            </a:pPr>
            <a:r>
              <a:rPr lang="en-US" b="true" sz="4389" spc="43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GITHUB VS GIT 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1161360" y="3024862"/>
            <a:ext cx="1519897" cy="1519897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001E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1188957" y="3252226"/>
            <a:ext cx="1292533" cy="1292533"/>
          </a:xfrm>
          <a:custGeom>
            <a:avLst/>
            <a:gdLst/>
            <a:ahLst/>
            <a:cxnLst/>
            <a:rect r="r" b="b" t="t" l="l"/>
            <a:pathLst>
              <a:path h="1292533" w="1292533">
                <a:moveTo>
                  <a:pt x="0" y="0"/>
                </a:moveTo>
                <a:lnTo>
                  <a:pt x="1292533" y="0"/>
                </a:lnTo>
                <a:lnTo>
                  <a:pt x="1292533" y="1292533"/>
                </a:lnTo>
                <a:lnTo>
                  <a:pt x="0" y="12925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765716" y="2957501"/>
            <a:ext cx="1383607" cy="1654620"/>
          </a:xfrm>
          <a:custGeom>
            <a:avLst/>
            <a:gdLst/>
            <a:ahLst/>
            <a:cxnLst/>
            <a:rect r="r" b="b" t="t" l="l"/>
            <a:pathLst>
              <a:path h="1654620" w="1383607">
                <a:moveTo>
                  <a:pt x="0" y="0"/>
                </a:moveTo>
                <a:lnTo>
                  <a:pt x="1383607" y="0"/>
                </a:lnTo>
                <a:lnTo>
                  <a:pt x="1383607" y="1654619"/>
                </a:lnTo>
                <a:lnTo>
                  <a:pt x="0" y="16546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552" t="0" r="-4552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1884992">
            <a:off x="-489086" y="7856445"/>
            <a:ext cx="3035572" cy="2803710"/>
          </a:xfrm>
          <a:custGeom>
            <a:avLst/>
            <a:gdLst/>
            <a:ahLst/>
            <a:cxnLst/>
            <a:rect r="r" b="b" t="t" l="l"/>
            <a:pathLst>
              <a:path h="2803710" w="3035572">
                <a:moveTo>
                  <a:pt x="0" y="0"/>
                </a:moveTo>
                <a:lnTo>
                  <a:pt x="3035572" y="0"/>
                </a:lnTo>
                <a:lnTo>
                  <a:pt x="3035572" y="2803710"/>
                </a:lnTo>
                <a:lnTo>
                  <a:pt x="0" y="28037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8750" t="-20410" r="-64083" b="-19498"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67097">
            <a:off x="14624984" y="-263516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567097">
            <a:off x="-967133" y="7873757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9970" y="783705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416202" y="1276175"/>
            <a:ext cx="11455596" cy="7271503"/>
            <a:chOff x="0" y="0"/>
            <a:chExt cx="3017112" cy="19151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17112" cy="1915128"/>
            </a:xfrm>
            <a:custGeom>
              <a:avLst/>
              <a:gdLst/>
              <a:ahLst/>
              <a:cxnLst/>
              <a:rect r="r" b="b" t="t" l="l"/>
              <a:pathLst>
                <a:path h="1915128" w="3017112">
                  <a:moveTo>
                    <a:pt x="0" y="0"/>
                  </a:moveTo>
                  <a:lnTo>
                    <a:pt x="3017112" y="0"/>
                  </a:lnTo>
                  <a:lnTo>
                    <a:pt x="3017112" y="1915128"/>
                  </a:lnTo>
                  <a:lnTo>
                    <a:pt x="0" y="19151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017112" cy="1972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992"/>
                </a:lnSpc>
              </a:pPr>
              <a:r>
                <a:rPr lang="en-US" sz="3245" b="true">
                  <a:solidFill>
                    <a:srgbClr val="FFFFFF"/>
                  </a:solidFill>
                  <a:latin typeface="Consolas Bold"/>
                  <a:ea typeface="Consolas Bold"/>
                  <a:cs typeface="Consolas Bold"/>
                  <a:sym typeface="Consolas Bold"/>
                </a:rPr>
                <a:t>&gt; Benefits of Git &amp; Github</a:t>
              </a:r>
            </a:p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377"/>
                </a:lnSpc>
              </a:pPr>
              <a:r>
                <a:rPr lang="en-US" sz="2745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&gt; COLLABORATION</a:t>
              </a:r>
            </a:p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377"/>
                </a:lnSpc>
              </a:pPr>
              <a:r>
                <a:rPr lang="en-US" sz="2745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&gt; VERSION CONTROL</a:t>
              </a:r>
            </a:p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377"/>
                </a:lnSpc>
              </a:pPr>
              <a:r>
                <a:rPr lang="en-US" sz="2745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&gt; CONFLICT AND MERGE</a:t>
              </a:r>
            </a:p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377"/>
                </a:lnSpc>
              </a:pPr>
              <a:r>
                <a:rPr lang="en-US" sz="2745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&gt; BACKUP SYSTEM </a:t>
              </a:r>
            </a:p>
            <a:p>
              <a:pPr algn="ctr">
                <a:lnSpc>
                  <a:spcPts val="3377"/>
                </a:lnSpc>
              </a:pPr>
            </a:p>
            <a:p>
              <a:pPr algn="ctr">
                <a:lnSpc>
                  <a:spcPts val="3377"/>
                </a:lnSpc>
              </a:pPr>
              <a:r>
                <a:rPr lang="en-US" sz="2745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&gt; DISTRIBUTION</a:t>
              </a:r>
            </a:p>
            <a:p>
              <a:pPr algn="ctr">
                <a:lnSpc>
                  <a:spcPts val="3377"/>
                </a:lnSpc>
              </a:pPr>
              <a:r>
                <a:rPr lang="en-US" sz="2745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3793393" y="2544028"/>
            <a:ext cx="10719722" cy="0"/>
          </a:xfrm>
          <a:prstGeom prst="line">
            <a:avLst/>
          </a:prstGeom>
          <a:ln cap="flat" w="38100">
            <a:solidFill>
              <a:srgbClr val="048A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3540814" y="1416039"/>
            <a:ext cx="1154593" cy="321067"/>
            <a:chOff x="0" y="0"/>
            <a:chExt cx="1539457" cy="42809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0" id="20"/>
          <p:cNvSpPr txBox="true"/>
          <p:nvPr/>
        </p:nvSpPr>
        <p:spPr>
          <a:xfrm rot="0">
            <a:off x="5678148" y="1462273"/>
            <a:ext cx="6893603" cy="77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3"/>
              </a:lnSpc>
            </a:pPr>
            <a:r>
              <a:rPr lang="en-US" b="true" sz="4466" spc="437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 GIT AND GITHUB?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1043292">
            <a:off x="-758273" y="-649201"/>
            <a:ext cx="3035572" cy="2803710"/>
          </a:xfrm>
          <a:custGeom>
            <a:avLst/>
            <a:gdLst/>
            <a:ahLst/>
            <a:cxnLst/>
            <a:rect r="r" b="b" t="t" l="l"/>
            <a:pathLst>
              <a:path h="2803710" w="3035572">
                <a:moveTo>
                  <a:pt x="0" y="0"/>
                </a:moveTo>
                <a:lnTo>
                  <a:pt x="3035571" y="0"/>
                </a:lnTo>
                <a:lnTo>
                  <a:pt x="3035571" y="2803709"/>
                </a:lnTo>
                <a:lnTo>
                  <a:pt x="0" y="28037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8750" t="-20410" r="-64083" b="-19498"/>
            </a:stretch>
          </a:blipFill>
        </p:spPr>
      </p:sp>
    </p:spTree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DAGVQbw97_8</dc:identifier>
  <dcterms:modified xsi:type="dcterms:W3CDTF">2011-08-01T06:04:30Z</dcterms:modified>
  <cp:revision>1</cp:revision>
  <dc:title>GetSetGit 3.0</dc:title>
</cp:coreProperties>
</file>